
<file path=[Content_Types].xml><?xml version="1.0" encoding="utf-8"?>
<Types xmlns="http://schemas.openxmlformats.org/package/2006/content-types">
  <Default ContentType="video/x-msvideo" Extension="avi"/>
  <Default ContentType="image/x-emf" Extension="emf"/>
  <Default ContentType="image/jpeg" Extension="jpeg"/>
  <Default ContentType="image/jpeg" Extension="jpg"/>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drawingml.chart+xml" PartName="/ppt/charts/chart2.xml"/>
  <Override ContentType="application/vnd.openxmlformats-officedocument.presentationml.notesSlide+xml" PartName="/ppt/notesSlides/notesSlide19.xml"/>
  <Override ContentType="application/vnd.openxmlformats-officedocument.drawingml.chart+xml" PartName="/ppt/charts/chart3.xml"/>
  <Override ContentType="application/vnd.openxmlformats-officedocument.presentationml.notesSlide+xml" PartName="/ppt/notesSlides/notesSlide20.xml"/>
  <Override ContentType="application/vnd.openxmlformats-officedocument.drawingml.chart+xml" PartName="/ppt/charts/chart4.xml"/>
  <Override ContentType="application/vnd.openxmlformats-officedocument.presentationml.notesSlide+xml" PartName="/ppt/notesSlides/notesSlide21.xml"/>
  <Override ContentType="application/vnd.openxmlformats-officedocument.drawingml.chart+xml" PartName="/ppt/charts/chart5.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drawingml.chart+xml" PartName="/ppt/charts/chart6.xml"/>
  <Override ContentType="application/vnd.openxmlformats-officedocument.presentationml.notesSlide+xml" PartName="/ppt/notesSlides/notesSlide27.xml"/>
  <Override ContentType="application/vnd.openxmlformats-officedocument.drawingml.chart+xml" PartName="/ppt/charts/chart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drawingml.chart+xml" PartName="/ppt/charts/chart8.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drawingml.chart+xml" PartName="/ppt/charts/chart9.xml"/>
  <Override ContentType="application/vnd.openxmlformats-officedocument.presentationml.notesSlide+xml" PartName="/ppt/notesSlides/notesSlide93.xml"/>
  <Override ContentType="application/vnd.openxmlformats-officedocument.drawingml.chart+xml" PartName="/ppt/charts/chart10.xml"/>
  <Override ContentType="application/vnd.openxmlformats-officedocument.themeOverride+xml" PartName="/ppt/theme/themeOverride1.xml"/>
  <Override ContentType="application/vnd.openxmlformats-officedocument.presentationml.notesSlide+xml" PartName="/ppt/notesSlides/notesSlide94.xml"/>
  <Override ContentType="application/vnd.openxmlformats-officedocument.drawingml.chart+xml" PartName="/ppt/charts/chart11.xml"/>
  <Override ContentType="application/vnd.openxmlformats-officedocument.presentationml.notesSlide+xml" PartName="/ppt/notesSlides/notesSlide95.xml"/>
  <Override ContentType="application/vnd.openxmlformats-officedocument.presentationml.notesSlide+xml" PartName="/ppt/notesSlides/notesSlide96.xml"/>
  <Override ContentType="application/vnd.openxmlformats-officedocument.presentationml.notesSlide+xml" PartName="/ppt/notesSlides/notesSlide97.xml"/>
  <Override ContentType="application/vnd.openxmlformats-officedocument.presentationml.notesSlide+xml" PartName="/ppt/notesSlides/notesSlide98.xml"/>
  <Override ContentType="application/vnd.openxmlformats-officedocument.drawingml.chart+xml" PartName="/ppt/charts/chart12.xml"/>
  <Override ContentType="application/vnd.openxmlformats-officedocument.presentationml.notesSlide+xml" PartName="/ppt/notesSlides/notesSlide99.xml"/>
  <Override ContentType="application/vnd.openxmlformats-officedocument.presentationml.notesSlide+xml" PartName="/ppt/notesSlides/notesSlide100.xml"/>
  <Override ContentType="application/vnd.openxmlformats-officedocument.presentationml.notesSlide+xml" PartName="/ppt/notesSlides/notesSlide101.xml"/>
  <Override ContentType="application/vnd.openxmlformats-officedocument.presentationml.notesSlide+xml" PartName="/ppt/notesSlides/notesSlide102.xml"/>
  <Override ContentType="application/vnd.openxmlformats-officedocument.presentationml.notesSlide+xml" PartName="/ppt/notesSlides/notesSlide103.xml"/>
  <Override ContentType="application/vnd.openxmlformats-officedocument.presentationml.notesSlide+xml" PartName="/ppt/notesSlides/notesSlide104.xml"/>
  <Override ContentType="application/vnd.openxmlformats-officedocument.presentationml.notesSlide+xml" PartName="/ppt/notesSlides/notesSlide105.xml"/>
  <Override ContentType="application/vnd.openxmlformats-officedocument.presentationml.notesSlide+xml" PartName="/ppt/notesSlides/notesSlide106.xml"/>
  <Override ContentType="application/vnd.openxmlformats-officedocument.presentationml.notesSlide+xml" PartName="/ppt/notesSlides/notesSlide107.xml"/>
  <Override ContentType="application/vnd.openxmlformats-officedocument.presentationml.notesSlide+xml" PartName="/ppt/notesSlides/notesSlide108.xml"/>
  <Override ContentType="application/vnd.openxmlformats-officedocument.presentationml.notesSlide+xml" PartName="/ppt/notesSlides/notesSlide109.xml"/>
  <Override ContentType="application/vnd.openxmlformats-officedocument.presentationml.notesSlide+xml" PartName="/ppt/notesSlides/notesSlide110.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7"/>
  </p:notesMasterIdLst>
  <p:sldIdLst>
    <p:sldId id="257" r:id="rId2"/>
    <p:sldId id="406" r:id="rId3"/>
    <p:sldId id="350" r:id="rId4"/>
    <p:sldId id="407" r:id="rId5"/>
    <p:sldId id="428" r:id="rId6"/>
    <p:sldId id="451" r:id="rId7"/>
    <p:sldId id="359" r:id="rId8"/>
    <p:sldId id="362" r:id="rId9"/>
    <p:sldId id="308" r:id="rId10"/>
    <p:sldId id="259" r:id="rId11"/>
    <p:sldId id="352" r:id="rId12"/>
    <p:sldId id="272" r:id="rId13"/>
    <p:sldId id="273" r:id="rId14"/>
    <p:sldId id="283" r:id="rId15"/>
    <p:sldId id="258" r:id="rId16"/>
    <p:sldId id="354" r:id="rId17"/>
    <p:sldId id="286" r:id="rId18"/>
    <p:sldId id="285" r:id="rId19"/>
    <p:sldId id="355" r:id="rId20"/>
    <p:sldId id="302" r:id="rId21"/>
    <p:sldId id="287" r:id="rId22"/>
    <p:sldId id="408" r:id="rId23"/>
    <p:sldId id="315" r:id="rId24"/>
    <p:sldId id="367" r:id="rId25"/>
    <p:sldId id="378" r:id="rId26"/>
    <p:sldId id="277" r:id="rId27"/>
    <p:sldId id="278" r:id="rId28"/>
    <p:sldId id="314" r:id="rId29"/>
    <p:sldId id="291" r:id="rId30"/>
    <p:sldId id="420" r:id="rId31"/>
    <p:sldId id="416" r:id="rId32"/>
    <p:sldId id="313" r:id="rId33"/>
    <p:sldId id="430" r:id="rId34"/>
    <p:sldId id="360" r:id="rId35"/>
    <p:sldId id="415" r:id="rId36"/>
    <p:sldId id="421" r:id="rId37"/>
    <p:sldId id="422" r:id="rId38"/>
    <p:sldId id="264" r:id="rId39"/>
    <p:sldId id="368" r:id="rId40"/>
    <p:sldId id="294" r:id="rId41"/>
    <p:sldId id="263" r:id="rId42"/>
    <p:sldId id="424" r:id="rId43"/>
    <p:sldId id="334" r:id="rId44"/>
    <p:sldId id="336" r:id="rId45"/>
    <p:sldId id="335" r:id="rId46"/>
    <p:sldId id="265" r:id="rId47"/>
    <p:sldId id="453" r:id="rId48"/>
    <p:sldId id="295" r:id="rId49"/>
    <p:sldId id="292" r:id="rId50"/>
    <p:sldId id="296" r:id="rId51"/>
    <p:sldId id="299" r:id="rId52"/>
    <p:sldId id="300" r:id="rId53"/>
    <p:sldId id="298" r:id="rId54"/>
    <p:sldId id="337" r:id="rId55"/>
    <p:sldId id="338" r:id="rId56"/>
    <p:sldId id="268" r:id="rId57"/>
    <p:sldId id="305" r:id="rId58"/>
    <p:sldId id="303" r:id="rId59"/>
    <p:sldId id="468" r:id="rId60"/>
    <p:sldId id="469" r:id="rId61"/>
    <p:sldId id="391" r:id="rId62"/>
    <p:sldId id="347" r:id="rId63"/>
    <p:sldId id="341" r:id="rId64"/>
    <p:sldId id="342" r:id="rId65"/>
    <p:sldId id="343" r:id="rId66"/>
    <p:sldId id="346" r:id="rId67"/>
    <p:sldId id="452" r:id="rId68"/>
    <p:sldId id="423" r:id="rId69"/>
    <p:sldId id="393" r:id="rId70"/>
    <p:sldId id="405" r:id="rId71"/>
    <p:sldId id="395" r:id="rId72"/>
    <p:sldId id="410" r:id="rId73"/>
    <p:sldId id="396" r:id="rId74"/>
    <p:sldId id="411" r:id="rId75"/>
    <p:sldId id="394" r:id="rId76"/>
    <p:sldId id="436" r:id="rId77"/>
    <p:sldId id="376" r:id="rId78"/>
    <p:sldId id="377" r:id="rId79"/>
    <p:sldId id="464" r:id="rId80"/>
    <p:sldId id="375" r:id="rId81"/>
    <p:sldId id="319" r:id="rId82"/>
    <p:sldId id="320" r:id="rId83"/>
    <p:sldId id="321" r:id="rId84"/>
    <p:sldId id="322" r:id="rId85"/>
    <p:sldId id="323" r:id="rId86"/>
    <p:sldId id="324" r:id="rId87"/>
    <p:sldId id="317" r:id="rId88"/>
    <p:sldId id="333" r:id="rId89"/>
    <p:sldId id="326" r:id="rId90"/>
    <p:sldId id="364" r:id="rId91"/>
    <p:sldId id="328" r:id="rId92"/>
    <p:sldId id="327" r:id="rId93"/>
    <p:sldId id="329" r:id="rId94"/>
    <p:sldId id="365" r:id="rId95"/>
    <p:sldId id="331" r:id="rId96"/>
    <p:sldId id="366" r:id="rId97"/>
    <p:sldId id="311" r:id="rId98"/>
    <p:sldId id="465" r:id="rId99"/>
    <p:sldId id="466" r:id="rId100"/>
    <p:sldId id="467" r:id="rId101"/>
    <p:sldId id="290" r:id="rId102"/>
    <p:sldId id="383" r:id="rId103"/>
    <p:sldId id="443" r:id="rId104"/>
    <p:sldId id="386" r:id="rId105"/>
    <p:sldId id="440" r:id="rId106"/>
    <p:sldId id="351" r:id="rId107"/>
    <p:sldId id="472" r:id="rId108"/>
    <p:sldId id="282" r:id="rId109"/>
    <p:sldId id="470" r:id="rId110"/>
    <p:sldId id="471" r:id="rId111"/>
    <p:sldId id="473" r:id="rId112"/>
    <p:sldId id="474" r:id="rId113"/>
    <p:sldId id="475" r:id="rId114"/>
    <p:sldId id="384" r:id="rId115"/>
    <p:sldId id="385" r:id="rId116"/>
    <p:sldId id="370" r:id="rId117"/>
    <p:sldId id="369" r:id="rId118"/>
    <p:sldId id="280" r:id="rId119"/>
    <p:sldId id="371" r:id="rId120"/>
    <p:sldId id="379" r:id="rId121"/>
    <p:sldId id="380" r:id="rId122"/>
    <p:sldId id="381" r:id="rId123"/>
    <p:sldId id="398" r:id="rId124"/>
    <p:sldId id="397" r:id="rId125"/>
    <p:sldId id="400" r:id="rId126"/>
    <p:sldId id="373" r:id="rId127"/>
    <p:sldId id="374" r:id="rId128"/>
    <p:sldId id="387" r:id="rId129"/>
    <p:sldId id="399" r:id="rId130"/>
    <p:sldId id="434" r:id="rId131"/>
    <p:sldId id="435" r:id="rId132"/>
    <p:sldId id="447" r:id="rId133"/>
    <p:sldId id="449" r:id="rId134"/>
    <p:sldId id="450" r:id="rId135"/>
    <p:sldId id="439" r:id="rId1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429" autoAdjust="0"/>
    <p:restoredTop sz="83141" autoAdjust="0"/>
  </p:normalViewPr>
  <p:slideViewPr>
    <p:cSldViewPr snapToObjects="1">
      <p:cViewPr varScale="1">
        <p:scale>
          <a:sx n="70" d="100"/>
          <a:sy n="70" d="100"/>
        </p:scale>
        <p:origin x="72" y="570"/>
      </p:cViewPr>
      <p:guideLst>
        <p:guide orient="horz" pos="162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10.xml.rels><?xml version="1.0" encoding="UTF-8" standalone="yes"?>
<Relationships xmlns="http://schemas.openxmlformats.org/package/2006/relationships"><Relationship Id="rId2" Type="http://schemas.openxmlformats.org/officeDocument/2006/relationships/oleObject" Target="NULL" TargetMode="External"/><Relationship Id="rId1" Type="http://schemas.openxmlformats.org/officeDocument/2006/relationships/themeOverride" Target="../theme/themeOverride1.xml"/></Relationships>
</file>

<file path=ppt/charts/_rels/chart1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2"/>
          <c:order val="0"/>
          <c:tx>
            <c:v>trochoids</c:v>
          </c:tx>
          <c:spPr>
            <a:ln>
              <a:solidFill>
                <a:schemeClr val="bg1"/>
              </a:solidFill>
            </a:ln>
          </c:spPr>
          <c:marker>
            <c:symbol val="none"/>
          </c:marker>
          <c:xVal>
            <c:numRef>
              <c:f>Sheet1!$G$5:$G$105</c:f>
              <c:numCache>
                <c:formatCode>General</c:formatCode>
                <c:ptCount val="101"/>
                <c:pt idx="0">
                  <c:v>0</c:v>
                </c:pt>
                <c:pt idx="1">
                  <c:v>6.8604740235343308E-3</c:v>
                </c:pt>
                <c:pt idx="2">
                  <c:v>1.3733338321784788E-2</c:v>
                </c:pt>
                <c:pt idx="3">
                  <c:v>2.0630934270713767E-2</c:v>
                </c:pt>
                <c:pt idx="4">
                  <c:v>2.7565505641757262E-2</c:v>
                </c:pt>
                <c:pt idx="5">
                  <c:v>3.4549150281252633E-2</c:v>
                </c:pt>
                <c:pt idx="6">
                  <c:v>4.1593772365766099E-2</c:v>
                </c:pt>
                <c:pt idx="7">
                  <c:v>4.8711035421746374E-2</c:v>
                </c:pt>
                <c:pt idx="8">
                  <c:v>5.5912316294914235E-2</c:v>
                </c:pt>
                <c:pt idx="9">
                  <c:v>6.3208660251050167E-2</c:v>
                </c:pt>
                <c:pt idx="10">
                  <c:v>7.0610737385376349E-2</c:v>
                </c:pt>
                <c:pt idx="11">
                  <c:v>7.8128800512565516E-2</c:v>
                </c:pt>
                <c:pt idx="12">
                  <c:v>8.5772644703565562E-2</c:v>
                </c:pt>
                <c:pt idx="13">
                  <c:v>9.3551568628929424E-2</c:v>
                </c:pt>
                <c:pt idx="14">
                  <c:v>0.10147433786121055</c:v>
                </c:pt>
                <c:pt idx="15">
                  <c:v>0.10954915028125262</c:v>
                </c:pt>
                <c:pt idx="16">
                  <c:v>0.11778360372489924</c:v>
                </c:pt>
                <c:pt idx="17">
                  <c:v>0.12618466599780681</c:v>
                </c:pt>
                <c:pt idx="18">
                  <c:v>0.13475864737669901</c:v>
                </c:pt>
                <c:pt idx="19">
                  <c:v>0.14351117570558744</c:v>
                </c:pt>
                <c:pt idx="20">
                  <c:v>0.15244717418524234</c:v>
                </c:pt>
                <c:pt idx="21">
                  <c:v>0.16157084194356844</c:v>
                </c:pt>
                <c:pt idx="22">
                  <c:v>0.17088563746356555</c:v>
                </c:pt>
                <c:pt idx="23">
                  <c:v>0.18039426493427613</c:v>
                </c:pt>
                <c:pt idx="24">
                  <c:v>0.1900986635785864</c:v>
                </c:pt>
                <c:pt idx="25">
                  <c:v>0.2</c:v>
                </c:pt>
                <c:pt idx="26">
                  <c:v>0.21009866357858642</c:v>
                </c:pt>
                <c:pt idx="27">
                  <c:v>0.22039426493427614</c:v>
                </c:pt>
                <c:pt idx="28">
                  <c:v>0.23088563746356561</c:v>
                </c:pt>
                <c:pt idx="29">
                  <c:v>0.24157084194356843</c:v>
                </c:pt>
                <c:pt idx="30">
                  <c:v>0.25244717418524232</c:v>
                </c:pt>
                <c:pt idx="31">
                  <c:v>0.26351117570558741</c:v>
                </c:pt>
                <c:pt idx="32">
                  <c:v>0.27475864737669903</c:v>
                </c:pt>
                <c:pt idx="33">
                  <c:v>0.28618466599780684</c:v>
                </c:pt>
                <c:pt idx="34">
                  <c:v>0.29778360372489926</c:v>
                </c:pt>
                <c:pt idx="35">
                  <c:v>0.30954915028125263</c:v>
                </c:pt>
                <c:pt idx="36">
                  <c:v>0.32147433786121049</c:v>
                </c:pt>
                <c:pt idx="37">
                  <c:v>0.33355156862892943</c:v>
                </c:pt>
                <c:pt idx="38">
                  <c:v>0.34577264470356556</c:v>
                </c:pt>
                <c:pt idx="39">
                  <c:v>0.35812880051256551</c:v>
                </c:pt>
                <c:pt idx="40">
                  <c:v>0.37061073738537637</c:v>
                </c:pt>
                <c:pt idx="41">
                  <c:v>0.3832086602510501</c:v>
                </c:pt>
                <c:pt idx="42">
                  <c:v>0.39591231629491419</c:v>
                </c:pt>
                <c:pt idx="43">
                  <c:v>0.40871103542174636</c:v>
                </c:pt>
                <c:pt idx="44">
                  <c:v>0.42159377236576612</c:v>
                </c:pt>
                <c:pt idx="45">
                  <c:v>0.43454915028125263</c:v>
                </c:pt>
                <c:pt idx="46">
                  <c:v>0.44756550564175729</c:v>
                </c:pt>
                <c:pt idx="47">
                  <c:v>0.46063093427071372</c:v>
                </c:pt>
                <c:pt idx="48">
                  <c:v>0.47373333832178477</c:v>
                </c:pt>
                <c:pt idx="49">
                  <c:v>0.48686047402353433</c:v>
                </c:pt>
                <c:pt idx="50">
                  <c:v>0.5</c:v>
                </c:pt>
                <c:pt idx="51">
                  <c:v>0.51313952597646573</c:v>
                </c:pt>
                <c:pt idx="52">
                  <c:v>0.52626666167821523</c:v>
                </c:pt>
                <c:pt idx="53">
                  <c:v>0.53936906572928622</c:v>
                </c:pt>
                <c:pt idx="54">
                  <c:v>0.55243449435824277</c:v>
                </c:pt>
                <c:pt idx="55">
                  <c:v>0.56545084971874748</c:v>
                </c:pt>
                <c:pt idx="56">
                  <c:v>0.57840622763423399</c:v>
                </c:pt>
                <c:pt idx="57">
                  <c:v>0.59128896457825353</c:v>
                </c:pt>
                <c:pt idx="58">
                  <c:v>0.6040876837050857</c:v>
                </c:pt>
                <c:pt idx="59">
                  <c:v>0.61679133974894984</c:v>
                </c:pt>
                <c:pt idx="60">
                  <c:v>0.62938926261462358</c:v>
                </c:pt>
                <c:pt idx="61">
                  <c:v>0.64187119948743443</c:v>
                </c:pt>
                <c:pt idx="62">
                  <c:v>0.65422735529643439</c:v>
                </c:pt>
                <c:pt idx="63">
                  <c:v>0.66644843137107057</c:v>
                </c:pt>
                <c:pt idx="64">
                  <c:v>0.67852566213878951</c:v>
                </c:pt>
                <c:pt idx="65">
                  <c:v>0.69045084971874737</c:v>
                </c:pt>
                <c:pt idx="66">
                  <c:v>0.7022163962751008</c:v>
                </c:pt>
                <c:pt idx="67">
                  <c:v>0.71381533400219321</c:v>
                </c:pt>
                <c:pt idx="68">
                  <c:v>0.72524135262330103</c:v>
                </c:pt>
                <c:pt idx="69">
                  <c:v>0.73648882429441254</c:v>
                </c:pt>
                <c:pt idx="70">
                  <c:v>0.74755282581475768</c:v>
                </c:pt>
                <c:pt idx="71">
                  <c:v>0.75842915805643152</c:v>
                </c:pt>
                <c:pt idx="72">
                  <c:v>0.76911436253643439</c:v>
                </c:pt>
                <c:pt idx="73">
                  <c:v>0.77960573506572384</c:v>
                </c:pt>
                <c:pt idx="74">
                  <c:v>0.78990133642141358</c:v>
                </c:pt>
                <c:pt idx="75">
                  <c:v>0.8</c:v>
                </c:pt>
                <c:pt idx="76">
                  <c:v>0.8099013364214136</c:v>
                </c:pt>
                <c:pt idx="77">
                  <c:v>0.81960573506572387</c:v>
                </c:pt>
                <c:pt idx="78">
                  <c:v>0.82911436253643445</c:v>
                </c:pt>
                <c:pt idx="79">
                  <c:v>0.83842915805643159</c:v>
                </c:pt>
                <c:pt idx="80">
                  <c:v>0.84755282581475777</c:v>
                </c:pt>
                <c:pt idx="81">
                  <c:v>0.85648882429441264</c:v>
                </c:pt>
                <c:pt idx="82">
                  <c:v>0.86524135262330093</c:v>
                </c:pt>
                <c:pt idx="83">
                  <c:v>0.87381533400219313</c:v>
                </c:pt>
                <c:pt idx="84">
                  <c:v>0.88221639627510073</c:v>
                </c:pt>
                <c:pt idx="85">
                  <c:v>0.89045084971874733</c:v>
                </c:pt>
                <c:pt idx="86">
                  <c:v>0.89852566213878948</c:v>
                </c:pt>
                <c:pt idx="87">
                  <c:v>0.90644843137107056</c:v>
                </c:pt>
                <c:pt idx="88">
                  <c:v>0.9142273552964344</c:v>
                </c:pt>
                <c:pt idx="89">
                  <c:v>0.92187119948743446</c:v>
                </c:pt>
                <c:pt idx="90">
                  <c:v>0.92938926261462373</c:v>
                </c:pt>
                <c:pt idx="91">
                  <c:v>0.93679133974894979</c:v>
                </c:pt>
                <c:pt idx="92">
                  <c:v>0.94408768370508578</c:v>
                </c:pt>
                <c:pt idx="93">
                  <c:v>0.95128896457825363</c:v>
                </c:pt>
                <c:pt idx="94">
                  <c:v>0.95840622763423389</c:v>
                </c:pt>
                <c:pt idx="95">
                  <c:v>0.96545084971874728</c:v>
                </c:pt>
                <c:pt idx="96">
                  <c:v>0.9724344943582427</c:v>
                </c:pt>
                <c:pt idx="97">
                  <c:v>0.97936906572928617</c:v>
                </c:pt>
                <c:pt idx="98">
                  <c:v>0.9862666616782152</c:v>
                </c:pt>
                <c:pt idx="99">
                  <c:v>0.99313952597646571</c:v>
                </c:pt>
                <c:pt idx="100">
                  <c:v>1</c:v>
                </c:pt>
              </c:numCache>
            </c:numRef>
          </c:xVal>
          <c:yVal>
            <c:numRef>
              <c:f>Sheet1!$H$5:$H$105</c:f>
              <c:numCache>
                <c:formatCode>General</c:formatCode>
                <c:ptCount val="101"/>
                <c:pt idx="0">
                  <c:v>1</c:v>
                </c:pt>
                <c:pt idx="1">
                  <c:v>0.99901336421413578</c:v>
                </c:pt>
                <c:pt idx="2">
                  <c:v>0.99605735065723899</c:v>
                </c:pt>
                <c:pt idx="3">
                  <c:v>0.99114362536434442</c:v>
                </c:pt>
                <c:pt idx="4">
                  <c:v>0.98429158056431554</c:v>
                </c:pt>
                <c:pt idx="5">
                  <c:v>0.97552825814757682</c:v>
                </c:pt>
                <c:pt idx="6">
                  <c:v>0.96488824294412567</c:v>
                </c:pt>
                <c:pt idx="7">
                  <c:v>0.95241352623300979</c:v>
                </c:pt>
                <c:pt idx="8">
                  <c:v>0.93815334002193174</c:v>
                </c:pt>
                <c:pt idx="9">
                  <c:v>0.92216396275100754</c:v>
                </c:pt>
                <c:pt idx="10">
                  <c:v>0.90450849718747373</c:v>
                </c:pt>
                <c:pt idx="11">
                  <c:v>0.88525662138789463</c:v>
                </c:pt>
                <c:pt idx="12">
                  <c:v>0.86448431371070578</c:v>
                </c:pt>
                <c:pt idx="13">
                  <c:v>0.84227355296434436</c:v>
                </c:pt>
                <c:pt idx="14">
                  <c:v>0.81871199487434487</c:v>
                </c:pt>
                <c:pt idx="15">
                  <c:v>0.79389262614623657</c:v>
                </c:pt>
                <c:pt idx="16">
                  <c:v>0.76791339748949827</c:v>
                </c:pt>
                <c:pt idx="17">
                  <c:v>0.74087683705085761</c:v>
                </c:pt>
                <c:pt idx="18">
                  <c:v>0.71288964578253633</c:v>
                </c:pt>
                <c:pt idx="19">
                  <c:v>0.68406227634233907</c:v>
                </c:pt>
                <c:pt idx="20">
                  <c:v>0.65450849718747373</c:v>
                </c:pt>
                <c:pt idx="21">
                  <c:v>0.62434494358242754</c:v>
                </c:pt>
                <c:pt idx="22">
                  <c:v>0.59369065729286241</c:v>
                </c:pt>
                <c:pt idx="23">
                  <c:v>0.56266661678215213</c:v>
                </c:pt>
                <c:pt idx="24">
                  <c:v>0.53139525976465674</c:v>
                </c:pt>
                <c:pt idx="25">
                  <c:v>0.5</c:v>
                </c:pt>
                <c:pt idx="26">
                  <c:v>0.46860474023534332</c:v>
                </c:pt>
                <c:pt idx="27">
                  <c:v>0.43733338321784782</c:v>
                </c:pt>
                <c:pt idx="28">
                  <c:v>0.40630934270713759</c:v>
                </c:pt>
                <c:pt idx="29">
                  <c:v>0.37565505641757269</c:v>
                </c:pt>
                <c:pt idx="30">
                  <c:v>0.34549150281252633</c:v>
                </c:pt>
                <c:pt idx="31">
                  <c:v>0.31593772365766104</c:v>
                </c:pt>
                <c:pt idx="32">
                  <c:v>0.28711035421746367</c:v>
                </c:pt>
                <c:pt idx="33">
                  <c:v>0.25912316294914228</c:v>
                </c:pt>
                <c:pt idx="34">
                  <c:v>0.23208660251050156</c:v>
                </c:pt>
                <c:pt idx="35">
                  <c:v>0.20610737385376349</c:v>
                </c:pt>
                <c:pt idx="36">
                  <c:v>0.18128800512565513</c:v>
                </c:pt>
                <c:pt idx="37">
                  <c:v>0.15772644703565564</c:v>
                </c:pt>
                <c:pt idx="38">
                  <c:v>0.13551568628929433</c:v>
                </c:pt>
                <c:pt idx="39">
                  <c:v>0.11474337861210543</c:v>
                </c:pt>
                <c:pt idx="40">
                  <c:v>9.549150281252633E-2</c:v>
                </c:pt>
                <c:pt idx="41">
                  <c:v>7.7836037248992573E-2</c:v>
                </c:pt>
                <c:pt idx="42">
                  <c:v>6.1846659978068319E-2</c:v>
                </c:pt>
                <c:pt idx="43">
                  <c:v>4.7586473766990323E-2</c:v>
                </c:pt>
                <c:pt idx="44">
                  <c:v>3.5111757055874326E-2</c:v>
                </c:pt>
                <c:pt idx="45">
                  <c:v>2.4471741852423234E-2</c:v>
                </c:pt>
                <c:pt idx="46">
                  <c:v>1.5708419435684462E-2</c:v>
                </c:pt>
                <c:pt idx="47">
                  <c:v>8.8563746356556949E-3</c:v>
                </c:pt>
                <c:pt idx="48">
                  <c:v>3.9426493427611176E-3</c:v>
                </c:pt>
                <c:pt idx="49">
                  <c:v>9.8663578586422052E-4</c:v>
                </c:pt>
                <c:pt idx="50">
                  <c:v>0</c:v>
                </c:pt>
                <c:pt idx="51">
                  <c:v>9.8663578586422052E-4</c:v>
                </c:pt>
                <c:pt idx="52">
                  <c:v>3.942649342761062E-3</c:v>
                </c:pt>
                <c:pt idx="53">
                  <c:v>8.8563746356556949E-3</c:v>
                </c:pt>
                <c:pt idx="54">
                  <c:v>1.5708419435684462E-2</c:v>
                </c:pt>
                <c:pt idx="55">
                  <c:v>2.4471741852423234E-2</c:v>
                </c:pt>
                <c:pt idx="56">
                  <c:v>3.5111757055874382E-2</c:v>
                </c:pt>
                <c:pt idx="57">
                  <c:v>4.7586473766990156E-2</c:v>
                </c:pt>
                <c:pt idx="58">
                  <c:v>6.1846659978068153E-2</c:v>
                </c:pt>
                <c:pt idx="59">
                  <c:v>7.7836037248992407E-2</c:v>
                </c:pt>
                <c:pt idx="60">
                  <c:v>9.5491502812526219E-2</c:v>
                </c:pt>
                <c:pt idx="61">
                  <c:v>0.11474337861210537</c:v>
                </c:pt>
                <c:pt idx="62">
                  <c:v>0.13551568628929422</c:v>
                </c:pt>
                <c:pt idx="63">
                  <c:v>0.15772644703565553</c:v>
                </c:pt>
                <c:pt idx="64">
                  <c:v>0.18128800512565524</c:v>
                </c:pt>
                <c:pt idx="65">
                  <c:v>0.20610737385376338</c:v>
                </c:pt>
                <c:pt idx="66">
                  <c:v>0.23208660251050184</c:v>
                </c:pt>
                <c:pt idx="67">
                  <c:v>0.25912316294914239</c:v>
                </c:pt>
                <c:pt idx="68">
                  <c:v>0.28711035421746389</c:v>
                </c:pt>
                <c:pt idx="69">
                  <c:v>0.31593772365766071</c:v>
                </c:pt>
                <c:pt idx="70">
                  <c:v>0.34549150281252622</c:v>
                </c:pt>
                <c:pt idx="71">
                  <c:v>0.37565505641757235</c:v>
                </c:pt>
                <c:pt idx="72">
                  <c:v>0.4063093427071377</c:v>
                </c:pt>
                <c:pt idx="73">
                  <c:v>0.4373333832178477</c:v>
                </c:pt>
                <c:pt idx="74">
                  <c:v>0.46860474023534338</c:v>
                </c:pt>
                <c:pt idx="75">
                  <c:v>0.49999999999999989</c:v>
                </c:pt>
                <c:pt idx="76">
                  <c:v>0.5313952597646564</c:v>
                </c:pt>
                <c:pt idx="77">
                  <c:v>0.56266661678215213</c:v>
                </c:pt>
                <c:pt idx="78">
                  <c:v>0.59369065729286219</c:v>
                </c:pt>
                <c:pt idx="79">
                  <c:v>0.62434494358242743</c:v>
                </c:pt>
                <c:pt idx="80">
                  <c:v>0.65450849718747361</c:v>
                </c:pt>
                <c:pt idx="81">
                  <c:v>0.68406227634233918</c:v>
                </c:pt>
                <c:pt idx="82">
                  <c:v>0.71288964578253589</c:v>
                </c:pt>
                <c:pt idx="83">
                  <c:v>0.7408768370508575</c:v>
                </c:pt>
                <c:pt idx="84">
                  <c:v>0.76791339748949805</c:v>
                </c:pt>
                <c:pt idx="85">
                  <c:v>0.79389262614623646</c:v>
                </c:pt>
                <c:pt idx="86">
                  <c:v>0.81871199487434465</c:v>
                </c:pt>
                <c:pt idx="87">
                  <c:v>0.84227355296434436</c:v>
                </c:pt>
                <c:pt idx="88">
                  <c:v>0.86448431371070567</c:v>
                </c:pt>
                <c:pt idx="89">
                  <c:v>0.88525662138789474</c:v>
                </c:pt>
                <c:pt idx="90">
                  <c:v>0.90450849718747373</c:v>
                </c:pt>
                <c:pt idx="91">
                  <c:v>0.92216396275100765</c:v>
                </c:pt>
                <c:pt idx="92">
                  <c:v>0.93815334002193174</c:v>
                </c:pt>
                <c:pt idx="93">
                  <c:v>0.95241352623300979</c:v>
                </c:pt>
                <c:pt idx="94">
                  <c:v>0.96488824294412556</c:v>
                </c:pt>
                <c:pt idx="95">
                  <c:v>0.97552825814757682</c:v>
                </c:pt>
                <c:pt idx="96">
                  <c:v>0.98429158056431554</c:v>
                </c:pt>
                <c:pt idx="97">
                  <c:v>0.99114362536434442</c:v>
                </c:pt>
                <c:pt idx="98">
                  <c:v>0.99605735065723888</c:v>
                </c:pt>
                <c:pt idx="99">
                  <c:v>0.99901336421413578</c:v>
                </c:pt>
                <c:pt idx="100">
                  <c:v>1</c:v>
                </c:pt>
              </c:numCache>
            </c:numRef>
          </c:yVal>
          <c:smooth val="0"/>
          <c:extLst>
            <c:ext xmlns:c16="http://schemas.microsoft.com/office/drawing/2014/chart" uri="{C3380CC4-5D6E-409C-BE32-E72D297353CC}">
              <c16:uniqueId val="{00000000-E2C5-4606-8EAD-96DF2A95DDCC}"/>
            </c:ext>
          </c:extLst>
        </c:ser>
        <c:ser>
          <c:idx val="3"/>
          <c:order val="1"/>
          <c:tx>
            <c:strRef>
              <c:f>Sheet1!$E$4</c:f>
              <c:strCache>
                <c:ptCount val="1"/>
                <c:pt idx="0">
                  <c:v>parabolic</c:v>
                </c:pt>
              </c:strCache>
            </c:strRef>
          </c:tx>
          <c:spPr>
            <a:ln>
              <a:solidFill>
                <a:schemeClr val="tx1">
                  <a:lumMod val="75000"/>
                  <a:lumOff val="25000"/>
                </a:schemeClr>
              </a:solidFill>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Sheet1!$E$5:$E$105</c:f>
              <c:numCache>
                <c:formatCode>General</c:formatCode>
                <c:ptCount val="101"/>
                <c:pt idx="0">
                  <c:v>1</c:v>
                </c:pt>
                <c:pt idx="1">
                  <c:v>0.99842519685039355</c:v>
                </c:pt>
                <c:pt idx="2">
                  <c:v>0.99370078740157475</c:v>
                </c:pt>
                <c:pt idx="3">
                  <c:v>0.98582677165354315</c:v>
                </c:pt>
                <c:pt idx="4">
                  <c:v>0.97480314960629932</c:v>
                </c:pt>
                <c:pt idx="5">
                  <c:v>0.96062992125984259</c:v>
                </c:pt>
                <c:pt idx="6">
                  <c:v>0.94330708661417328</c:v>
                </c:pt>
                <c:pt idx="7">
                  <c:v>0.92283464566929119</c:v>
                </c:pt>
                <c:pt idx="8">
                  <c:v>0.89921259842519663</c:v>
                </c:pt>
                <c:pt idx="9">
                  <c:v>0.87244094488188983</c:v>
                </c:pt>
                <c:pt idx="10">
                  <c:v>0.84251968503937025</c:v>
                </c:pt>
                <c:pt idx="11">
                  <c:v>0.80944881889763787</c:v>
                </c:pt>
                <c:pt idx="12">
                  <c:v>0.77322834645669292</c:v>
                </c:pt>
                <c:pt idx="13">
                  <c:v>0.73404825737265411</c:v>
                </c:pt>
                <c:pt idx="14">
                  <c:v>0.69490616621983914</c:v>
                </c:pt>
                <c:pt idx="15">
                  <c:v>0.65683646112600524</c:v>
                </c:pt>
                <c:pt idx="16">
                  <c:v>0.61983914209115276</c:v>
                </c:pt>
                <c:pt idx="17">
                  <c:v>0.58391420911528136</c:v>
                </c:pt>
                <c:pt idx="18">
                  <c:v>0.54906166219839148</c:v>
                </c:pt>
                <c:pt idx="19">
                  <c:v>0.51528150134048256</c:v>
                </c:pt>
                <c:pt idx="20">
                  <c:v>0.48257372654155495</c:v>
                </c:pt>
                <c:pt idx="21">
                  <c:v>0.45093833780160869</c:v>
                </c:pt>
                <c:pt idx="22">
                  <c:v>0.42037533512064351</c:v>
                </c:pt>
                <c:pt idx="23">
                  <c:v>0.39088471849865958</c:v>
                </c:pt>
                <c:pt idx="24">
                  <c:v>0.36246648793565689</c:v>
                </c:pt>
                <c:pt idx="25">
                  <c:v>0.33512064343163539</c:v>
                </c:pt>
                <c:pt idx="26">
                  <c:v>0.30884718498659519</c:v>
                </c:pt>
                <c:pt idx="27">
                  <c:v>0.28364611260053613</c:v>
                </c:pt>
                <c:pt idx="28">
                  <c:v>0.25951742627345842</c:v>
                </c:pt>
                <c:pt idx="29">
                  <c:v>0.23646112600536198</c:v>
                </c:pt>
                <c:pt idx="30">
                  <c:v>0.21447721179624668</c:v>
                </c:pt>
                <c:pt idx="31">
                  <c:v>0.1935656836461126</c:v>
                </c:pt>
                <c:pt idx="32">
                  <c:v>0.17372654155495978</c:v>
                </c:pt>
                <c:pt idx="33">
                  <c:v>0.15495978552278819</c:v>
                </c:pt>
                <c:pt idx="34">
                  <c:v>0.13726541554959781</c:v>
                </c:pt>
                <c:pt idx="35">
                  <c:v>0.12064343163538878</c:v>
                </c:pt>
                <c:pt idx="36">
                  <c:v>0.10509383378016088</c:v>
                </c:pt>
                <c:pt idx="37">
                  <c:v>9.0616621983914222E-2</c:v>
                </c:pt>
                <c:pt idx="38">
                  <c:v>7.7211796246648798E-2</c:v>
                </c:pt>
                <c:pt idx="39">
                  <c:v>6.4879356568364605E-2</c:v>
                </c:pt>
                <c:pt idx="40">
                  <c:v>5.3619302949061635E-2</c:v>
                </c:pt>
                <c:pt idx="41">
                  <c:v>4.3431635388739974E-2</c:v>
                </c:pt>
                <c:pt idx="42">
                  <c:v>3.4316353887399481E-2</c:v>
                </c:pt>
                <c:pt idx="43">
                  <c:v>2.6273458445040219E-2</c:v>
                </c:pt>
                <c:pt idx="44">
                  <c:v>1.9302949061662199E-2</c:v>
                </c:pt>
                <c:pt idx="45">
                  <c:v>1.3404825737265409E-2</c:v>
                </c:pt>
                <c:pt idx="46">
                  <c:v>8.5790884718498564E-3</c:v>
                </c:pt>
                <c:pt idx="47">
                  <c:v>4.8257372654155585E-3</c:v>
                </c:pt>
                <c:pt idx="48">
                  <c:v>2.1447721179624702E-3</c:v>
                </c:pt>
                <c:pt idx="49">
                  <c:v>5.3619302949061754E-4</c:v>
                </c:pt>
                <c:pt idx="50">
                  <c:v>0</c:v>
                </c:pt>
                <c:pt idx="51">
                  <c:v>5.3619302949061754E-4</c:v>
                </c:pt>
                <c:pt idx="52">
                  <c:v>2.1447721179624702E-3</c:v>
                </c:pt>
                <c:pt idx="53">
                  <c:v>4.8257372654155585E-3</c:v>
                </c:pt>
                <c:pt idx="54">
                  <c:v>8.5790884718498807E-3</c:v>
                </c:pt>
                <c:pt idx="55">
                  <c:v>1.3404825737265438E-2</c:v>
                </c:pt>
                <c:pt idx="56">
                  <c:v>1.9302949061662234E-2</c:v>
                </c:pt>
                <c:pt idx="57">
                  <c:v>2.6273458445040178E-2</c:v>
                </c:pt>
                <c:pt idx="58">
                  <c:v>3.4316353887399426E-2</c:v>
                </c:pt>
                <c:pt idx="59">
                  <c:v>4.3431635388739918E-2</c:v>
                </c:pt>
                <c:pt idx="60">
                  <c:v>5.3619302949061635E-2</c:v>
                </c:pt>
                <c:pt idx="61">
                  <c:v>6.4879356568364605E-2</c:v>
                </c:pt>
                <c:pt idx="62">
                  <c:v>7.7211796246648798E-2</c:v>
                </c:pt>
                <c:pt idx="63">
                  <c:v>9.0616621983914222E-2</c:v>
                </c:pt>
                <c:pt idx="64">
                  <c:v>0.10509383378016088</c:v>
                </c:pt>
                <c:pt idx="65">
                  <c:v>0.12064343163538878</c:v>
                </c:pt>
                <c:pt idx="66">
                  <c:v>0.13726541554959792</c:v>
                </c:pt>
                <c:pt idx="67">
                  <c:v>0.15495978552278827</c:v>
                </c:pt>
                <c:pt idx="68">
                  <c:v>0.1737265415549599</c:v>
                </c:pt>
                <c:pt idx="69">
                  <c:v>0.19356568364611249</c:v>
                </c:pt>
                <c:pt idx="70">
                  <c:v>0.21447721179624654</c:v>
                </c:pt>
                <c:pt idx="71">
                  <c:v>0.23646112600536187</c:v>
                </c:pt>
                <c:pt idx="72">
                  <c:v>0.25951742627345842</c:v>
                </c:pt>
                <c:pt idx="73">
                  <c:v>0.28364611260053613</c:v>
                </c:pt>
                <c:pt idx="74">
                  <c:v>0.30884718498659519</c:v>
                </c:pt>
                <c:pt idx="75">
                  <c:v>0.33512064343163539</c:v>
                </c:pt>
                <c:pt idx="76">
                  <c:v>0.36246648793565689</c:v>
                </c:pt>
                <c:pt idx="77">
                  <c:v>0.39088471849865958</c:v>
                </c:pt>
                <c:pt idx="78">
                  <c:v>0.42037533512064351</c:v>
                </c:pt>
                <c:pt idx="79">
                  <c:v>0.45093833780160869</c:v>
                </c:pt>
                <c:pt idx="80">
                  <c:v>0.48257372654155511</c:v>
                </c:pt>
                <c:pt idx="81">
                  <c:v>0.51528150134048278</c:v>
                </c:pt>
                <c:pt idx="82">
                  <c:v>0.54906166219839125</c:v>
                </c:pt>
                <c:pt idx="83">
                  <c:v>0.58391420911528136</c:v>
                </c:pt>
                <c:pt idx="84">
                  <c:v>0.61983914209115276</c:v>
                </c:pt>
                <c:pt idx="85">
                  <c:v>0.65683646112600524</c:v>
                </c:pt>
                <c:pt idx="86">
                  <c:v>0.69490616621983914</c:v>
                </c:pt>
                <c:pt idx="87">
                  <c:v>0.73404825737265411</c:v>
                </c:pt>
                <c:pt idx="88">
                  <c:v>0.77322834645669292</c:v>
                </c:pt>
                <c:pt idx="89">
                  <c:v>0.80944881889763787</c:v>
                </c:pt>
                <c:pt idx="90">
                  <c:v>0.84251968503937025</c:v>
                </c:pt>
                <c:pt idx="91">
                  <c:v>0.87244094488188983</c:v>
                </c:pt>
                <c:pt idx="92">
                  <c:v>0.89921259842519696</c:v>
                </c:pt>
                <c:pt idx="93">
                  <c:v>0.92283464566929141</c:v>
                </c:pt>
                <c:pt idx="94">
                  <c:v>0.94330708661417328</c:v>
                </c:pt>
                <c:pt idx="95">
                  <c:v>0.96062992125984248</c:v>
                </c:pt>
                <c:pt idx="96">
                  <c:v>0.97480314960629921</c:v>
                </c:pt>
                <c:pt idx="97">
                  <c:v>0.98582677165354327</c:v>
                </c:pt>
                <c:pt idx="98">
                  <c:v>0.99370078740157475</c:v>
                </c:pt>
                <c:pt idx="99">
                  <c:v>0.99842519685039355</c:v>
                </c:pt>
                <c:pt idx="100">
                  <c:v>1</c:v>
                </c:pt>
              </c:numCache>
            </c:numRef>
          </c:yVal>
          <c:smooth val="0"/>
          <c:extLst>
            <c:ext xmlns:c16="http://schemas.microsoft.com/office/drawing/2014/chart" uri="{C3380CC4-5D6E-409C-BE32-E72D297353CC}">
              <c16:uniqueId val="{00000001-E2C5-4606-8EAD-96DF2A95DDCC}"/>
            </c:ext>
          </c:extLst>
        </c:ser>
        <c:dLbls>
          <c:showLegendKey val="0"/>
          <c:showVal val="0"/>
          <c:showCatName val="0"/>
          <c:showSerName val="0"/>
          <c:showPercent val="0"/>
          <c:showBubbleSize val="0"/>
        </c:dLbls>
        <c:axId val="118407936"/>
        <c:axId val="118409856"/>
      </c:scatterChart>
      <c:valAx>
        <c:axId val="118407936"/>
        <c:scaling>
          <c:orientation val="minMax"/>
          <c:max val="1"/>
        </c:scaling>
        <c:delete val="0"/>
        <c:axPos val="b"/>
        <c:numFmt formatCode="General" sourceLinked="1"/>
        <c:majorTickMark val="out"/>
        <c:minorTickMark val="none"/>
        <c:tickLblPos val="nextTo"/>
        <c:spPr>
          <a:ln>
            <a:solidFill>
              <a:schemeClr val="bg1">
                <a:lumMod val="75000"/>
              </a:schemeClr>
            </a:solidFill>
          </a:ln>
        </c:spPr>
        <c:crossAx val="118409856"/>
        <c:crosses val="autoZero"/>
        <c:crossBetween val="midCat"/>
        <c:majorUnit val="0.25"/>
      </c:valAx>
      <c:valAx>
        <c:axId val="118409856"/>
        <c:scaling>
          <c:orientation val="minMax"/>
          <c:max val="1.5"/>
          <c:min val="-0.5"/>
        </c:scaling>
        <c:delete val="0"/>
        <c:axPos val="l"/>
        <c:majorGridlines>
          <c:spPr>
            <a:ln>
              <a:solidFill>
                <a:schemeClr val="bg1">
                  <a:lumMod val="75000"/>
                </a:schemeClr>
              </a:solidFill>
            </a:ln>
          </c:spPr>
        </c:majorGridlines>
        <c:numFmt formatCode="General" sourceLinked="1"/>
        <c:majorTickMark val="out"/>
        <c:minorTickMark val="none"/>
        <c:tickLblPos val="nextTo"/>
        <c:spPr>
          <a:ln>
            <a:solidFill>
              <a:schemeClr val="bg1">
                <a:lumMod val="75000"/>
              </a:schemeClr>
            </a:solidFill>
          </a:ln>
        </c:spPr>
        <c:crossAx val="118407936"/>
        <c:crosses val="autoZero"/>
        <c:crossBetween val="midCat"/>
        <c:majorUnit val="0.5"/>
      </c:valAx>
    </c:plotArea>
    <c:plotVisOnly val="1"/>
    <c:dispBlanksAs val="gap"/>
    <c:showDLblsOverMax val="0"/>
  </c:chart>
  <c:txPr>
    <a:bodyPr/>
    <a:lstStyle/>
    <a:p>
      <a:pPr>
        <a:defRPr>
          <a:solidFill>
            <a:schemeClr val="bg1">
              <a:lumMod val="50000"/>
            </a:schemeClr>
          </a:solidFill>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ParamterWarp!$B$1</c:f>
              <c:strCache>
                <c:ptCount val="1"/>
                <c:pt idx="0">
                  <c:v>y</c:v>
                </c:pt>
              </c:strCache>
            </c:strRef>
          </c:tx>
          <c:spPr>
            <a:ln>
              <a:solidFill>
                <a:schemeClr val="tx1">
                  <a:lumMod val="85000"/>
                  <a:lumOff val="15000"/>
                </a:schemeClr>
              </a:solidFill>
            </a:ln>
          </c:spPr>
          <c:marker>
            <c:symbol val="none"/>
          </c:marker>
          <c:xVal>
            <c:numRef>
              <c:f>ParamterWarp!$A$2:$A$52</c:f>
              <c:numCache>
                <c:formatCode>General</c:formatCode>
                <c:ptCount val="51"/>
                <c:pt idx="0">
                  <c:v>0</c:v>
                </c:pt>
                <c:pt idx="1">
                  <c:v>0.02</c:v>
                </c:pt>
                <c:pt idx="2">
                  <c:v>0.04</c:v>
                </c:pt>
                <c:pt idx="3">
                  <c:v>0.06</c:v>
                </c:pt>
                <c:pt idx="4">
                  <c:v>0.08</c:v>
                </c:pt>
                <c:pt idx="5">
                  <c:v>0.1</c:v>
                </c:pt>
                <c:pt idx="6">
                  <c:v>0.12</c:v>
                </c:pt>
                <c:pt idx="7">
                  <c:v>0.14000000000000001</c:v>
                </c:pt>
                <c:pt idx="8">
                  <c:v>0.16</c:v>
                </c:pt>
                <c:pt idx="9">
                  <c:v>0.18</c:v>
                </c:pt>
                <c:pt idx="10">
                  <c:v>0.2</c:v>
                </c:pt>
                <c:pt idx="11">
                  <c:v>0.22</c:v>
                </c:pt>
                <c:pt idx="12">
                  <c:v>0.24</c:v>
                </c:pt>
                <c:pt idx="13">
                  <c:v>0.26</c:v>
                </c:pt>
                <c:pt idx="14">
                  <c:v>0.28000000000000003</c:v>
                </c:pt>
                <c:pt idx="15">
                  <c:v>0.3</c:v>
                </c:pt>
                <c:pt idx="16">
                  <c:v>0.32</c:v>
                </c:pt>
                <c:pt idx="17">
                  <c:v>0.34</c:v>
                </c:pt>
                <c:pt idx="18">
                  <c:v>0.36</c:v>
                </c:pt>
                <c:pt idx="19">
                  <c:v>0.38</c:v>
                </c:pt>
                <c:pt idx="20">
                  <c:v>0.4</c:v>
                </c:pt>
                <c:pt idx="21">
                  <c:v>0.42</c:v>
                </c:pt>
                <c:pt idx="22">
                  <c:v>0.44</c:v>
                </c:pt>
                <c:pt idx="23">
                  <c:v>0.46</c:v>
                </c:pt>
                <c:pt idx="24">
                  <c:v>0.48</c:v>
                </c:pt>
                <c:pt idx="25">
                  <c:v>0.5</c:v>
                </c:pt>
                <c:pt idx="26">
                  <c:v>0.52</c:v>
                </c:pt>
                <c:pt idx="27">
                  <c:v>0.54</c:v>
                </c:pt>
                <c:pt idx="28">
                  <c:v>0.56000000000000005</c:v>
                </c:pt>
                <c:pt idx="29">
                  <c:v>0.57999999999999996</c:v>
                </c:pt>
                <c:pt idx="30">
                  <c:v>0.6</c:v>
                </c:pt>
                <c:pt idx="31">
                  <c:v>0.62</c:v>
                </c:pt>
                <c:pt idx="32">
                  <c:v>0.64</c:v>
                </c:pt>
                <c:pt idx="33">
                  <c:v>0.66</c:v>
                </c:pt>
                <c:pt idx="34">
                  <c:v>0.68</c:v>
                </c:pt>
                <c:pt idx="35">
                  <c:v>0.7</c:v>
                </c:pt>
                <c:pt idx="36">
                  <c:v>0.72</c:v>
                </c:pt>
                <c:pt idx="37">
                  <c:v>0.74</c:v>
                </c:pt>
                <c:pt idx="38">
                  <c:v>0.76</c:v>
                </c:pt>
                <c:pt idx="39">
                  <c:v>0.78</c:v>
                </c:pt>
                <c:pt idx="40">
                  <c:v>0.8</c:v>
                </c:pt>
                <c:pt idx="41">
                  <c:v>0.82</c:v>
                </c:pt>
                <c:pt idx="42">
                  <c:v>0.84</c:v>
                </c:pt>
                <c:pt idx="43">
                  <c:v>0.86</c:v>
                </c:pt>
                <c:pt idx="44">
                  <c:v>0.88</c:v>
                </c:pt>
                <c:pt idx="45">
                  <c:v>0.9</c:v>
                </c:pt>
                <c:pt idx="46">
                  <c:v>0.92</c:v>
                </c:pt>
                <c:pt idx="47">
                  <c:v>0.94</c:v>
                </c:pt>
                <c:pt idx="48">
                  <c:v>0.96</c:v>
                </c:pt>
                <c:pt idx="49">
                  <c:v>0.98</c:v>
                </c:pt>
                <c:pt idx="50">
                  <c:v>1</c:v>
                </c:pt>
              </c:numCache>
            </c:numRef>
          </c:xVal>
          <c:yVal>
            <c:numRef>
              <c:f>ParamterWarp!$B$2:$B$52</c:f>
              <c:numCache>
                <c:formatCode>General</c:formatCode>
                <c:ptCount val="51"/>
                <c:pt idx="0">
                  <c:v>0</c:v>
                </c:pt>
                <c:pt idx="1">
                  <c:v>1.1839999999999999E-3</c:v>
                </c:pt>
                <c:pt idx="2">
                  <c:v>4.6719999999999999E-3</c:v>
                </c:pt>
                <c:pt idx="3">
                  <c:v>1.0367999999999999E-2</c:v>
                </c:pt>
                <c:pt idx="4">
                  <c:v>1.8175999999999998E-2</c:v>
                </c:pt>
                <c:pt idx="5">
                  <c:v>2.8000000000000004E-2</c:v>
                </c:pt>
                <c:pt idx="6">
                  <c:v>3.9743999999999995E-2</c:v>
                </c:pt>
                <c:pt idx="7">
                  <c:v>5.3312000000000012E-2</c:v>
                </c:pt>
                <c:pt idx="8">
                  <c:v>6.8607999999999988E-2</c:v>
                </c:pt>
                <c:pt idx="9">
                  <c:v>8.5536000000000015E-2</c:v>
                </c:pt>
                <c:pt idx="10">
                  <c:v>0.10400000000000002</c:v>
                </c:pt>
                <c:pt idx="11">
                  <c:v>0.123904</c:v>
                </c:pt>
                <c:pt idx="12">
                  <c:v>0.14515199999999998</c:v>
                </c:pt>
                <c:pt idx="13">
                  <c:v>0.16764800000000002</c:v>
                </c:pt>
                <c:pt idx="14">
                  <c:v>0.19129600000000002</c:v>
                </c:pt>
                <c:pt idx="15">
                  <c:v>0.21599999999999997</c:v>
                </c:pt>
                <c:pt idx="16">
                  <c:v>0.24166399999999996</c:v>
                </c:pt>
                <c:pt idx="17">
                  <c:v>0.26819200000000004</c:v>
                </c:pt>
                <c:pt idx="18">
                  <c:v>0.29548800000000003</c:v>
                </c:pt>
                <c:pt idx="19">
                  <c:v>0.32345600000000002</c:v>
                </c:pt>
                <c:pt idx="20">
                  <c:v>0.35200000000000009</c:v>
                </c:pt>
                <c:pt idx="21">
                  <c:v>0.38102400000000003</c:v>
                </c:pt>
                <c:pt idx="22">
                  <c:v>0.41043200000000002</c:v>
                </c:pt>
                <c:pt idx="23">
                  <c:v>0.44012800000000002</c:v>
                </c:pt>
                <c:pt idx="24">
                  <c:v>0.47001599999999993</c:v>
                </c:pt>
                <c:pt idx="25">
                  <c:v>0.5</c:v>
                </c:pt>
                <c:pt idx="26">
                  <c:v>0.52998400000000001</c:v>
                </c:pt>
                <c:pt idx="27">
                  <c:v>0.55987200000000015</c:v>
                </c:pt>
                <c:pt idx="28">
                  <c:v>0.58956800000000009</c:v>
                </c:pt>
                <c:pt idx="29">
                  <c:v>0.61897599999999997</c:v>
                </c:pt>
                <c:pt idx="30">
                  <c:v>0.64799999999999991</c:v>
                </c:pt>
                <c:pt idx="31">
                  <c:v>0.67654400000000003</c:v>
                </c:pt>
                <c:pt idx="32">
                  <c:v>0.70451199999999981</c:v>
                </c:pt>
                <c:pt idx="33">
                  <c:v>0.7318079999999999</c:v>
                </c:pt>
                <c:pt idx="34">
                  <c:v>0.75833600000000001</c:v>
                </c:pt>
                <c:pt idx="35">
                  <c:v>0.78399999999999992</c:v>
                </c:pt>
                <c:pt idx="36">
                  <c:v>0.8087040000000002</c:v>
                </c:pt>
                <c:pt idx="37">
                  <c:v>0.83235199999999987</c:v>
                </c:pt>
                <c:pt idx="38">
                  <c:v>0.85484800000000005</c:v>
                </c:pt>
                <c:pt idx="39">
                  <c:v>0.87609599999999987</c:v>
                </c:pt>
                <c:pt idx="40">
                  <c:v>0.89600000000000013</c:v>
                </c:pt>
                <c:pt idx="41">
                  <c:v>0.91446400000000017</c:v>
                </c:pt>
                <c:pt idx="42">
                  <c:v>0.93139200000000022</c:v>
                </c:pt>
                <c:pt idx="43">
                  <c:v>0.94668799999999997</c:v>
                </c:pt>
                <c:pt idx="44">
                  <c:v>0.960256</c:v>
                </c:pt>
                <c:pt idx="45">
                  <c:v>0.97199999999999998</c:v>
                </c:pt>
                <c:pt idx="46">
                  <c:v>0.98182400000000003</c:v>
                </c:pt>
                <c:pt idx="47">
                  <c:v>0.98963200000000007</c:v>
                </c:pt>
                <c:pt idx="48">
                  <c:v>0.99532799999999977</c:v>
                </c:pt>
                <c:pt idx="49">
                  <c:v>0.99881599999999993</c:v>
                </c:pt>
                <c:pt idx="50">
                  <c:v>1</c:v>
                </c:pt>
              </c:numCache>
            </c:numRef>
          </c:yVal>
          <c:smooth val="0"/>
          <c:extLst>
            <c:ext xmlns:c16="http://schemas.microsoft.com/office/drawing/2014/chart" uri="{C3380CC4-5D6E-409C-BE32-E72D297353CC}">
              <c16:uniqueId val="{00000000-68DF-415A-AADB-D5B63AD51291}"/>
            </c:ext>
          </c:extLst>
        </c:ser>
        <c:dLbls>
          <c:showLegendKey val="0"/>
          <c:showVal val="0"/>
          <c:showCatName val="0"/>
          <c:showSerName val="0"/>
          <c:showPercent val="0"/>
          <c:showBubbleSize val="0"/>
        </c:dLbls>
        <c:axId val="121457280"/>
        <c:axId val="121467264"/>
      </c:scatterChart>
      <c:valAx>
        <c:axId val="121457280"/>
        <c:scaling>
          <c:orientation val="minMax"/>
          <c:max val="1"/>
          <c:min val="0"/>
        </c:scaling>
        <c:delete val="0"/>
        <c:axPos val="b"/>
        <c:majorGridlines/>
        <c:numFmt formatCode="General" sourceLinked="1"/>
        <c:majorTickMark val="out"/>
        <c:minorTickMark val="none"/>
        <c:tickLblPos val="nextTo"/>
        <c:crossAx val="121467264"/>
        <c:crosses val="autoZero"/>
        <c:crossBetween val="midCat"/>
        <c:majorUnit val="1"/>
      </c:valAx>
      <c:valAx>
        <c:axId val="121467264"/>
        <c:scaling>
          <c:orientation val="minMax"/>
          <c:max val="1"/>
          <c:min val="0"/>
        </c:scaling>
        <c:delete val="0"/>
        <c:axPos val="l"/>
        <c:majorGridlines/>
        <c:numFmt formatCode="General" sourceLinked="1"/>
        <c:majorTickMark val="out"/>
        <c:minorTickMark val="none"/>
        <c:tickLblPos val="nextTo"/>
        <c:crossAx val="121457280"/>
        <c:crosses val="autoZero"/>
        <c:crossBetween val="midCat"/>
        <c:majorUnit val="1"/>
      </c:valAx>
    </c:plotArea>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2"/>
          <c:order val="0"/>
          <c:tx>
            <c:v>trochoids</c:v>
          </c:tx>
          <c:spPr>
            <a:ln>
              <a:solidFill>
                <a:schemeClr val="bg1"/>
              </a:solidFill>
            </a:ln>
          </c:spPr>
          <c:marker>
            <c:symbol val="none"/>
          </c:marker>
          <c:xVal>
            <c:numRef>
              <c:f>Sheet1!$G$5:$G$105</c:f>
              <c:numCache>
                <c:formatCode>General</c:formatCode>
                <c:ptCount val="101"/>
                <c:pt idx="0">
                  <c:v>0</c:v>
                </c:pt>
                <c:pt idx="1">
                  <c:v>6.8604740235343308E-3</c:v>
                </c:pt>
                <c:pt idx="2">
                  <c:v>1.3733338321784788E-2</c:v>
                </c:pt>
                <c:pt idx="3">
                  <c:v>2.0630934270713767E-2</c:v>
                </c:pt>
                <c:pt idx="4">
                  <c:v>2.7565505641757262E-2</c:v>
                </c:pt>
                <c:pt idx="5">
                  <c:v>3.4549150281252633E-2</c:v>
                </c:pt>
                <c:pt idx="6">
                  <c:v>4.1593772365766099E-2</c:v>
                </c:pt>
                <c:pt idx="7">
                  <c:v>4.8711035421746374E-2</c:v>
                </c:pt>
                <c:pt idx="8">
                  <c:v>5.5912316294914235E-2</c:v>
                </c:pt>
                <c:pt idx="9">
                  <c:v>6.3208660251050167E-2</c:v>
                </c:pt>
                <c:pt idx="10">
                  <c:v>7.0610737385376349E-2</c:v>
                </c:pt>
                <c:pt idx="11">
                  <c:v>7.8128800512565516E-2</c:v>
                </c:pt>
                <c:pt idx="12">
                  <c:v>8.5772644703565562E-2</c:v>
                </c:pt>
                <c:pt idx="13">
                  <c:v>9.3551568628929424E-2</c:v>
                </c:pt>
                <c:pt idx="14">
                  <c:v>0.10147433786121055</c:v>
                </c:pt>
                <c:pt idx="15">
                  <c:v>0.10954915028125262</c:v>
                </c:pt>
                <c:pt idx="16">
                  <c:v>0.11778360372489924</c:v>
                </c:pt>
                <c:pt idx="17">
                  <c:v>0.12618466599780681</c:v>
                </c:pt>
                <c:pt idx="18">
                  <c:v>0.13475864737669901</c:v>
                </c:pt>
                <c:pt idx="19">
                  <c:v>0.14351117570558744</c:v>
                </c:pt>
                <c:pt idx="20">
                  <c:v>0.15244717418524234</c:v>
                </c:pt>
                <c:pt idx="21">
                  <c:v>0.16157084194356844</c:v>
                </c:pt>
                <c:pt idx="22">
                  <c:v>0.17088563746356555</c:v>
                </c:pt>
                <c:pt idx="23">
                  <c:v>0.18039426493427613</c:v>
                </c:pt>
                <c:pt idx="24">
                  <c:v>0.1900986635785864</c:v>
                </c:pt>
                <c:pt idx="25">
                  <c:v>0.2</c:v>
                </c:pt>
                <c:pt idx="26">
                  <c:v>0.21009866357858642</c:v>
                </c:pt>
                <c:pt idx="27">
                  <c:v>0.22039426493427614</c:v>
                </c:pt>
                <c:pt idx="28">
                  <c:v>0.23088563746356561</c:v>
                </c:pt>
                <c:pt idx="29">
                  <c:v>0.24157084194356843</c:v>
                </c:pt>
                <c:pt idx="30">
                  <c:v>0.25244717418524232</c:v>
                </c:pt>
                <c:pt idx="31">
                  <c:v>0.26351117570558741</c:v>
                </c:pt>
                <c:pt idx="32">
                  <c:v>0.27475864737669903</c:v>
                </c:pt>
                <c:pt idx="33">
                  <c:v>0.28618466599780684</c:v>
                </c:pt>
                <c:pt idx="34">
                  <c:v>0.29778360372489926</c:v>
                </c:pt>
                <c:pt idx="35">
                  <c:v>0.30954915028125263</c:v>
                </c:pt>
                <c:pt idx="36">
                  <c:v>0.32147433786121049</c:v>
                </c:pt>
                <c:pt idx="37">
                  <c:v>0.33355156862892943</c:v>
                </c:pt>
                <c:pt idx="38">
                  <c:v>0.34577264470356556</c:v>
                </c:pt>
                <c:pt idx="39">
                  <c:v>0.35812880051256551</c:v>
                </c:pt>
                <c:pt idx="40">
                  <c:v>0.37061073738537637</c:v>
                </c:pt>
                <c:pt idx="41">
                  <c:v>0.3832086602510501</c:v>
                </c:pt>
                <c:pt idx="42">
                  <c:v>0.39591231629491419</c:v>
                </c:pt>
                <c:pt idx="43">
                  <c:v>0.40871103542174636</c:v>
                </c:pt>
                <c:pt idx="44">
                  <c:v>0.42159377236576612</c:v>
                </c:pt>
                <c:pt idx="45">
                  <c:v>0.43454915028125263</c:v>
                </c:pt>
                <c:pt idx="46">
                  <c:v>0.44756550564175729</c:v>
                </c:pt>
                <c:pt idx="47">
                  <c:v>0.46063093427071372</c:v>
                </c:pt>
                <c:pt idx="48">
                  <c:v>0.47373333832178477</c:v>
                </c:pt>
                <c:pt idx="49">
                  <c:v>0.48686047402353433</c:v>
                </c:pt>
                <c:pt idx="50">
                  <c:v>0.5</c:v>
                </c:pt>
                <c:pt idx="51">
                  <c:v>0.51313952597646573</c:v>
                </c:pt>
                <c:pt idx="52">
                  <c:v>0.52626666167821523</c:v>
                </c:pt>
                <c:pt idx="53">
                  <c:v>0.53936906572928622</c:v>
                </c:pt>
                <c:pt idx="54">
                  <c:v>0.55243449435824277</c:v>
                </c:pt>
                <c:pt idx="55">
                  <c:v>0.56545084971874748</c:v>
                </c:pt>
                <c:pt idx="56">
                  <c:v>0.57840622763423399</c:v>
                </c:pt>
                <c:pt idx="57">
                  <c:v>0.59128896457825353</c:v>
                </c:pt>
                <c:pt idx="58">
                  <c:v>0.6040876837050857</c:v>
                </c:pt>
                <c:pt idx="59">
                  <c:v>0.61679133974894984</c:v>
                </c:pt>
                <c:pt idx="60">
                  <c:v>0.62938926261462358</c:v>
                </c:pt>
                <c:pt idx="61">
                  <c:v>0.64187119948743443</c:v>
                </c:pt>
                <c:pt idx="62">
                  <c:v>0.65422735529643439</c:v>
                </c:pt>
                <c:pt idx="63">
                  <c:v>0.66644843137107057</c:v>
                </c:pt>
                <c:pt idx="64">
                  <c:v>0.67852566213878951</c:v>
                </c:pt>
                <c:pt idx="65">
                  <c:v>0.69045084971874737</c:v>
                </c:pt>
                <c:pt idx="66">
                  <c:v>0.7022163962751008</c:v>
                </c:pt>
                <c:pt idx="67">
                  <c:v>0.71381533400219321</c:v>
                </c:pt>
                <c:pt idx="68">
                  <c:v>0.72524135262330103</c:v>
                </c:pt>
                <c:pt idx="69">
                  <c:v>0.73648882429441254</c:v>
                </c:pt>
                <c:pt idx="70">
                  <c:v>0.74755282581475768</c:v>
                </c:pt>
                <c:pt idx="71">
                  <c:v>0.75842915805643152</c:v>
                </c:pt>
                <c:pt idx="72">
                  <c:v>0.76911436253643439</c:v>
                </c:pt>
                <c:pt idx="73">
                  <c:v>0.77960573506572384</c:v>
                </c:pt>
                <c:pt idx="74">
                  <c:v>0.78990133642141358</c:v>
                </c:pt>
                <c:pt idx="75">
                  <c:v>0.8</c:v>
                </c:pt>
                <c:pt idx="76">
                  <c:v>0.8099013364214136</c:v>
                </c:pt>
                <c:pt idx="77">
                  <c:v>0.81960573506572387</c:v>
                </c:pt>
                <c:pt idx="78">
                  <c:v>0.82911436253643445</c:v>
                </c:pt>
                <c:pt idx="79">
                  <c:v>0.83842915805643159</c:v>
                </c:pt>
                <c:pt idx="80">
                  <c:v>0.84755282581475777</c:v>
                </c:pt>
                <c:pt idx="81">
                  <c:v>0.85648882429441264</c:v>
                </c:pt>
                <c:pt idx="82">
                  <c:v>0.86524135262330093</c:v>
                </c:pt>
                <c:pt idx="83">
                  <c:v>0.87381533400219313</c:v>
                </c:pt>
                <c:pt idx="84">
                  <c:v>0.88221639627510073</c:v>
                </c:pt>
                <c:pt idx="85">
                  <c:v>0.89045084971874733</c:v>
                </c:pt>
                <c:pt idx="86">
                  <c:v>0.89852566213878948</c:v>
                </c:pt>
                <c:pt idx="87">
                  <c:v>0.90644843137107056</c:v>
                </c:pt>
                <c:pt idx="88">
                  <c:v>0.9142273552964344</c:v>
                </c:pt>
                <c:pt idx="89">
                  <c:v>0.92187119948743446</c:v>
                </c:pt>
                <c:pt idx="90">
                  <c:v>0.92938926261462373</c:v>
                </c:pt>
                <c:pt idx="91">
                  <c:v>0.93679133974894979</c:v>
                </c:pt>
                <c:pt idx="92">
                  <c:v>0.94408768370508578</c:v>
                </c:pt>
                <c:pt idx="93">
                  <c:v>0.95128896457825363</c:v>
                </c:pt>
                <c:pt idx="94">
                  <c:v>0.95840622763423389</c:v>
                </c:pt>
                <c:pt idx="95">
                  <c:v>0.96545084971874728</c:v>
                </c:pt>
                <c:pt idx="96">
                  <c:v>0.9724344943582427</c:v>
                </c:pt>
                <c:pt idx="97">
                  <c:v>0.97936906572928617</c:v>
                </c:pt>
                <c:pt idx="98">
                  <c:v>0.9862666616782152</c:v>
                </c:pt>
                <c:pt idx="99">
                  <c:v>0.99313952597646571</c:v>
                </c:pt>
                <c:pt idx="100">
                  <c:v>1</c:v>
                </c:pt>
              </c:numCache>
            </c:numRef>
          </c:xVal>
          <c:yVal>
            <c:numRef>
              <c:f>Sheet1!$H$5:$H$105</c:f>
              <c:numCache>
                <c:formatCode>General</c:formatCode>
                <c:ptCount val="101"/>
                <c:pt idx="0">
                  <c:v>1</c:v>
                </c:pt>
                <c:pt idx="1">
                  <c:v>0.99901336421413578</c:v>
                </c:pt>
                <c:pt idx="2">
                  <c:v>0.99605735065723899</c:v>
                </c:pt>
                <c:pt idx="3">
                  <c:v>0.99114362536434442</c:v>
                </c:pt>
                <c:pt idx="4">
                  <c:v>0.98429158056431554</c:v>
                </c:pt>
                <c:pt idx="5">
                  <c:v>0.97552825814757682</c:v>
                </c:pt>
                <c:pt idx="6">
                  <c:v>0.96488824294412567</c:v>
                </c:pt>
                <c:pt idx="7">
                  <c:v>0.95241352623300979</c:v>
                </c:pt>
                <c:pt idx="8">
                  <c:v>0.93815334002193174</c:v>
                </c:pt>
                <c:pt idx="9">
                  <c:v>0.92216396275100754</c:v>
                </c:pt>
                <c:pt idx="10">
                  <c:v>0.90450849718747373</c:v>
                </c:pt>
                <c:pt idx="11">
                  <c:v>0.88525662138789463</c:v>
                </c:pt>
                <c:pt idx="12">
                  <c:v>0.86448431371070578</c:v>
                </c:pt>
                <c:pt idx="13">
                  <c:v>0.84227355296434436</c:v>
                </c:pt>
                <c:pt idx="14">
                  <c:v>0.81871199487434487</c:v>
                </c:pt>
                <c:pt idx="15">
                  <c:v>0.79389262614623657</c:v>
                </c:pt>
                <c:pt idx="16">
                  <c:v>0.76791339748949827</c:v>
                </c:pt>
                <c:pt idx="17">
                  <c:v>0.74087683705085761</c:v>
                </c:pt>
                <c:pt idx="18">
                  <c:v>0.71288964578253633</c:v>
                </c:pt>
                <c:pt idx="19">
                  <c:v>0.68406227634233907</c:v>
                </c:pt>
                <c:pt idx="20">
                  <c:v>0.65450849718747373</c:v>
                </c:pt>
                <c:pt idx="21">
                  <c:v>0.62434494358242754</c:v>
                </c:pt>
                <c:pt idx="22">
                  <c:v>0.59369065729286241</c:v>
                </c:pt>
                <c:pt idx="23">
                  <c:v>0.56266661678215213</c:v>
                </c:pt>
                <c:pt idx="24">
                  <c:v>0.53139525976465674</c:v>
                </c:pt>
                <c:pt idx="25">
                  <c:v>0.5</c:v>
                </c:pt>
                <c:pt idx="26">
                  <c:v>0.46860474023534332</c:v>
                </c:pt>
                <c:pt idx="27">
                  <c:v>0.43733338321784782</c:v>
                </c:pt>
                <c:pt idx="28">
                  <c:v>0.40630934270713759</c:v>
                </c:pt>
                <c:pt idx="29">
                  <c:v>0.37565505641757269</c:v>
                </c:pt>
                <c:pt idx="30">
                  <c:v>0.34549150281252633</c:v>
                </c:pt>
                <c:pt idx="31">
                  <c:v>0.31593772365766104</c:v>
                </c:pt>
                <c:pt idx="32">
                  <c:v>0.28711035421746367</c:v>
                </c:pt>
                <c:pt idx="33">
                  <c:v>0.25912316294914228</c:v>
                </c:pt>
                <c:pt idx="34">
                  <c:v>0.23208660251050156</c:v>
                </c:pt>
                <c:pt idx="35">
                  <c:v>0.20610737385376349</c:v>
                </c:pt>
                <c:pt idx="36">
                  <c:v>0.18128800512565513</c:v>
                </c:pt>
                <c:pt idx="37">
                  <c:v>0.15772644703565564</c:v>
                </c:pt>
                <c:pt idx="38">
                  <c:v>0.13551568628929433</c:v>
                </c:pt>
                <c:pt idx="39">
                  <c:v>0.11474337861210543</c:v>
                </c:pt>
                <c:pt idx="40">
                  <c:v>9.549150281252633E-2</c:v>
                </c:pt>
                <c:pt idx="41">
                  <c:v>7.7836037248992573E-2</c:v>
                </c:pt>
                <c:pt idx="42">
                  <c:v>6.1846659978068319E-2</c:v>
                </c:pt>
                <c:pt idx="43">
                  <c:v>4.7586473766990323E-2</c:v>
                </c:pt>
                <c:pt idx="44">
                  <c:v>3.5111757055874326E-2</c:v>
                </c:pt>
                <c:pt idx="45">
                  <c:v>2.4471741852423234E-2</c:v>
                </c:pt>
                <c:pt idx="46">
                  <c:v>1.5708419435684462E-2</c:v>
                </c:pt>
                <c:pt idx="47">
                  <c:v>8.8563746356556949E-3</c:v>
                </c:pt>
                <c:pt idx="48">
                  <c:v>3.9426493427611176E-3</c:v>
                </c:pt>
                <c:pt idx="49">
                  <c:v>9.8663578586422052E-4</c:v>
                </c:pt>
                <c:pt idx="50">
                  <c:v>0</c:v>
                </c:pt>
                <c:pt idx="51">
                  <c:v>9.8663578586422052E-4</c:v>
                </c:pt>
                <c:pt idx="52">
                  <c:v>3.942649342761062E-3</c:v>
                </c:pt>
                <c:pt idx="53">
                  <c:v>8.8563746356556949E-3</c:v>
                </c:pt>
                <c:pt idx="54">
                  <c:v>1.5708419435684462E-2</c:v>
                </c:pt>
                <c:pt idx="55">
                  <c:v>2.4471741852423234E-2</c:v>
                </c:pt>
                <c:pt idx="56">
                  <c:v>3.5111757055874382E-2</c:v>
                </c:pt>
                <c:pt idx="57">
                  <c:v>4.7586473766990156E-2</c:v>
                </c:pt>
                <c:pt idx="58">
                  <c:v>6.1846659978068153E-2</c:v>
                </c:pt>
                <c:pt idx="59">
                  <c:v>7.7836037248992407E-2</c:v>
                </c:pt>
                <c:pt idx="60">
                  <c:v>9.5491502812526219E-2</c:v>
                </c:pt>
                <c:pt idx="61">
                  <c:v>0.11474337861210537</c:v>
                </c:pt>
                <c:pt idx="62">
                  <c:v>0.13551568628929422</c:v>
                </c:pt>
                <c:pt idx="63">
                  <c:v>0.15772644703565553</c:v>
                </c:pt>
                <c:pt idx="64">
                  <c:v>0.18128800512565524</c:v>
                </c:pt>
                <c:pt idx="65">
                  <c:v>0.20610737385376338</c:v>
                </c:pt>
                <c:pt idx="66">
                  <c:v>0.23208660251050184</c:v>
                </c:pt>
                <c:pt idx="67">
                  <c:v>0.25912316294914239</c:v>
                </c:pt>
                <c:pt idx="68">
                  <c:v>0.28711035421746389</c:v>
                </c:pt>
                <c:pt idx="69">
                  <c:v>0.31593772365766071</c:v>
                </c:pt>
                <c:pt idx="70">
                  <c:v>0.34549150281252622</c:v>
                </c:pt>
                <c:pt idx="71">
                  <c:v>0.37565505641757235</c:v>
                </c:pt>
                <c:pt idx="72">
                  <c:v>0.4063093427071377</c:v>
                </c:pt>
                <c:pt idx="73">
                  <c:v>0.4373333832178477</c:v>
                </c:pt>
                <c:pt idx="74">
                  <c:v>0.46860474023534338</c:v>
                </c:pt>
                <c:pt idx="75">
                  <c:v>0.49999999999999989</c:v>
                </c:pt>
                <c:pt idx="76">
                  <c:v>0.5313952597646564</c:v>
                </c:pt>
                <c:pt idx="77">
                  <c:v>0.56266661678215213</c:v>
                </c:pt>
                <c:pt idx="78">
                  <c:v>0.59369065729286219</c:v>
                </c:pt>
                <c:pt idx="79">
                  <c:v>0.62434494358242743</c:v>
                </c:pt>
                <c:pt idx="80">
                  <c:v>0.65450849718747361</c:v>
                </c:pt>
                <c:pt idx="81">
                  <c:v>0.68406227634233918</c:v>
                </c:pt>
                <c:pt idx="82">
                  <c:v>0.71288964578253589</c:v>
                </c:pt>
                <c:pt idx="83">
                  <c:v>0.7408768370508575</c:v>
                </c:pt>
                <c:pt idx="84">
                  <c:v>0.76791339748949805</c:v>
                </c:pt>
                <c:pt idx="85">
                  <c:v>0.79389262614623646</c:v>
                </c:pt>
                <c:pt idx="86">
                  <c:v>0.81871199487434465</c:v>
                </c:pt>
                <c:pt idx="87">
                  <c:v>0.84227355296434436</c:v>
                </c:pt>
                <c:pt idx="88">
                  <c:v>0.86448431371070567</c:v>
                </c:pt>
                <c:pt idx="89">
                  <c:v>0.88525662138789474</c:v>
                </c:pt>
                <c:pt idx="90">
                  <c:v>0.90450849718747373</c:v>
                </c:pt>
                <c:pt idx="91">
                  <c:v>0.92216396275100765</c:v>
                </c:pt>
                <c:pt idx="92">
                  <c:v>0.93815334002193174</c:v>
                </c:pt>
                <c:pt idx="93">
                  <c:v>0.95241352623300979</c:v>
                </c:pt>
                <c:pt idx="94">
                  <c:v>0.96488824294412556</c:v>
                </c:pt>
                <c:pt idx="95">
                  <c:v>0.97552825814757682</c:v>
                </c:pt>
                <c:pt idx="96">
                  <c:v>0.98429158056431554</c:v>
                </c:pt>
                <c:pt idx="97">
                  <c:v>0.99114362536434442</c:v>
                </c:pt>
                <c:pt idx="98">
                  <c:v>0.99605735065723888</c:v>
                </c:pt>
                <c:pt idx="99">
                  <c:v>0.99901336421413578</c:v>
                </c:pt>
                <c:pt idx="100">
                  <c:v>1</c:v>
                </c:pt>
              </c:numCache>
            </c:numRef>
          </c:yVal>
          <c:smooth val="0"/>
          <c:extLst>
            <c:ext xmlns:c16="http://schemas.microsoft.com/office/drawing/2014/chart" uri="{C3380CC4-5D6E-409C-BE32-E72D297353CC}">
              <c16:uniqueId val="{00000000-C007-4137-809B-8290FE502313}"/>
            </c:ext>
          </c:extLst>
        </c:ser>
        <c:ser>
          <c:idx val="3"/>
          <c:order val="1"/>
          <c:tx>
            <c:strRef>
              <c:f>Sheet1!$E$4</c:f>
              <c:strCache>
                <c:ptCount val="1"/>
                <c:pt idx="0">
                  <c:v>parabolic</c:v>
                </c:pt>
              </c:strCache>
            </c:strRef>
          </c:tx>
          <c:spPr>
            <a:ln>
              <a:solidFill>
                <a:schemeClr val="tx1">
                  <a:lumMod val="75000"/>
                  <a:lumOff val="25000"/>
                </a:schemeClr>
              </a:solidFill>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Sheet1!$E$5:$E$105</c:f>
              <c:numCache>
                <c:formatCode>General</c:formatCode>
                <c:ptCount val="101"/>
                <c:pt idx="0">
                  <c:v>1</c:v>
                </c:pt>
                <c:pt idx="1">
                  <c:v>0.99842519685039355</c:v>
                </c:pt>
                <c:pt idx="2">
                  <c:v>0.99370078740157475</c:v>
                </c:pt>
                <c:pt idx="3">
                  <c:v>0.98582677165354315</c:v>
                </c:pt>
                <c:pt idx="4">
                  <c:v>0.97480314960629932</c:v>
                </c:pt>
                <c:pt idx="5">
                  <c:v>0.96062992125984259</c:v>
                </c:pt>
                <c:pt idx="6">
                  <c:v>0.94330708661417328</c:v>
                </c:pt>
                <c:pt idx="7">
                  <c:v>0.92283464566929119</c:v>
                </c:pt>
                <c:pt idx="8">
                  <c:v>0.89921259842519663</c:v>
                </c:pt>
                <c:pt idx="9">
                  <c:v>0.87244094488188983</c:v>
                </c:pt>
                <c:pt idx="10">
                  <c:v>0.84251968503937025</c:v>
                </c:pt>
                <c:pt idx="11">
                  <c:v>0.80944881889763787</c:v>
                </c:pt>
                <c:pt idx="12">
                  <c:v>0.77322834645669292</c:v>
                </c:pt>
                <c:pt idx="13">
                  <c:v>0.73404825737265411</c:v>
                </c:pt>
                <c:pt idx="14">
                  <c:v>0.69490616621983914</c:v>
                </c:pt>
                <c:pt idx="15">
                  <c:v>0.65683646112600524</c:v>
                </c:pt>
                <c:pt idx="16">
                  <c:v>0.61983914209115276</c:v>
                </c:pt>
                <c:pt idx="17">
                  <c:v>0.58391420911528136</c:v>
                </c:pt>
                <c:pt idx="18">
                  <c:v>0.54906166219839148</c:v>
                </c:pt>
                <c:pt idx="19">
                  <c:v>0.51528150134048256</c:v>
                </c:pt>
                <c:pt idx="20">
                  <c:v>0.48257372654155495</c:v>
                </c:pt>
                <c:pt idx="21">
                  <c:v>0.45093833780160869</c:v>
                </c:pt>
                <c:pt idx="22">
                  <c:v>0.42037533512064351</c:v>
                </c:pt>
                <c:pt idx="23">
                  <c:v>0.39088471849865958</c:v>
                </c:pt>
                <c:pt idx="24">
                  <c:v>0.36246648793565689</c:v>
                </c:pt>
                <c:pt idx="25">
                  <c:v>0.33512064343163539</c:v>
                </c:pt>
                <c:pt idx="26">
                  <c:v>0.30884718498659519</c:v>
                </c:pt>
                <c:pt idx="27">
                  <c:v>0.28364611260053613</c:v>
                </c:pt>
                <c:pt idx="28">
                  <c:v>0.25951742627345842</c:v>
                </c:pt>
                <c:pt idx="29">
                  <c:v>0.23646112600536198</c:v>
                </c:pt>
                <c:pt idx="30">
                  <c:v>0.21447721179624668</c:v>
                </c:pt>
                <c:pt idx="31">
                  <c:v>0.1935656836461126</c:v>
                </c:pt>
                <c:pt idx="32">
                  <c:v>0.17372654155495978</c:v>
                </c:pt>
                <c:pt idx="33">
                  <c:v>0.15495978552278819</c:v>
                </c:pt>
                <c:pt idx="34">
                  <c:v>0.13726541554959781</c:v>
                </c:pt>
                <c:pt idx="35">
                  <c:v>0.12064343163538878</c:v>
                </c:pt>
                <c:pt idx="36">
                  <c:v>0.10509383378016088</c:v>
                </c:pt>
                <c:pt idx="37">
                  <c:v>9.0616621983914222E-2</c:v>
                </c:pt>
                <c:pt idx="38">
                  <c:v>7.7211796246648798E-2</c:v>
                </c:pt>
                <c:pt idx="39">
                  <c:v>6.4879356568364605E-2</c:v>
                </c:pt>
                <c:pt idx="40">
                  <c:v>5.3619302949061635E-2</c:v>
                </c:pt>
                <c:pt idx="41">
                  <c:v>4.3431635388739974E-2</c:v>
                </c:pt>
                <c:pt idx="42">
                  <c:v>3.4316353887399481E-2</c:v>
                </c:pt>
                <c:pt idx="43">
                  <c:v>2.6273458445040219E-2</c:v>
                </c:pt>
                <c:pt idx="44">
                  <c:v>1.9302949061662199E-2</c:v>
                </c:pt>
                <c:pt idx="45">
                  <c:v>1.3404825737265409E-2</c:v>
                </c:pt>
                <c:pt idx="46">
                  <c:v>8.5790884718498564E-3</c:v>
                </c:pt>
                <c:pt idx="47">
                  <c:v>4.8257372654155585E-3</c:v>
                </c:pt>
                <c:pt idx="48">
                  <c:v>2.1447721179624702E-3</c:v>
                </c:pt>
                <c:pt idx="49">
                  <c:v>5.3619302949061754E-4</c:v>
                </c:pt>
                <c:pt idx="50">
                  <c:v>0</c:v>
                </c:pt>
                <c:pt idx="51">
                  <c:v>5.3619302949061754E-4</c:v>
                </c:pt>
                <c:pt idx="52">
                  <c:v>2.1447721179624702E-3</c:v>
                </c:pt>
                <c:pt idx="53">
                  <c:v>4.8257372654155585E-3</c:v>
                </c:pt>
                <c:pt idx="54">
                  <c:v>8.5790884718498807E-3</c:v>
                </c:pt>
                <c:pt idx="55">
                  <c:v>1.3404825737265438E-2</c:v>
                </c:pt>
                <c:pt idx="56">
                  <c:v>1.9302949061662234E-2</c:v>
                </c:pt>
                <c:pt idx="57">
                  <c:v>2.6273458445040178E-2</c:v>
                </c:pt>
                <c:pt idx="58">
                  <c:v>3.4316353887399426E-2</c:v>
                </c:pt>
                <c:pt idx="59">
                  <c:v>4.3431635388739918E-2</c:v>
                </c:pt>
                <c:pt idx="60">
                  <c:v>5.3619302949061635E-2</c:v>
                </c:pt>
                <c:pt idx="61">
                  <c:v>6.4879356568364605E-2</c:v>
                </c:pt>
                <c:pt idx="62">
                  <c:v>7.7211796246648798E-2</c:v>
                </c:pt>
                <c:pt idx="63">
                  <c:v>9.0616621983914222E-2</c:v>
                </c:pt>
                <c:pt idx="64">
                  <c:v>0.10509383378016088</c:v>
                </c:pt>
                <c:pt idx="65">
                  <c:v>0.12064343163538878</c:v>
                </c:pt>
                <c:pt idx="66">
                  <c:v>0.13726541554959792</c:v>
                </c:pt>
                <c:pt idx="67">
                  <c:v>0.15495978552278827</c:v>
                </c:pt>
                <c:pt idx="68">
                  <c:v>0.1737265415549599</c:v>
                </c:pt>
                <c:pt idx="69">
                  <c:v>0.19356568364611249</c:v>
                </c:pt>
                <c:pt idx="70">
                  <c:v>0.21447721179624654</c:v>
                </c:pt>
                <c:pt idx="71">
                  <c:v>0.23646112600536187</c:v>
                </c:pt>
                <c:pt idx="72">
                  <c:v>0.25951742627345842</c:v>
                </c:pt>
                <c:pt idx="73">
                  <c:v>0.28364611260053613</c:v>
                </c:pt>
                <c:pt idx="74">
                  <c:v>0.30884718498659519</c:v>
                </c:pt>
                <c:pt idx="75">
                  <c:v>0.33512064343163539</c:v>
                </c:pt>
                <c:pt idx="76">
                  <c:v>0.36246648793565689</c:v>
                </c:pt>
                <c:pt idx="77">
                  <c:v>0.39088471849865958</c:v>
                </c:pt>
                <c:pt idx="78">
                  <c:v>0.42037533512064351</c:v>
                </c:pt>
                <c:pt idx="79">
                  <c:v>0.45093833780160869</c:v>
                </c:pt>
                <c:pt idx="80">
                  <c:v>0.48257372654155511</c:v>
                </c:pt>
                <c:pt idx="81">
                  <c:v>0.51528150134048278</c:v>
                </c:pt>
                <c:pt idx="82">
                  <c:v>0.54906166219839125</c:v>
                </c:pt>
                <c:pt idx="83">
                  <c:v>0.58391420911528136</c:v>
                </c:pt>
                <c:pt idx="84">
                  <c:v>0.61983914209115276</c:v>
                </c:pt>
                <c:pt idx="85">
                  <c:v>0.65683646112600524</c:v>
                </c:pt>
                <c:pt idx="86">
                  <c:v>0.69490616621983914</c:v>
                </c:pt>
                <c:pt idx="87">
                  <c:v>0.73404825737265411</c:v>
                </c:pt>
                <c:pt idx="88">
                  <c:v>0.77322834645669292</c:v>
                </c:pt>
                <c:pt idx="89">
                  <c:v>0.80944881889763787</c:v>
                </c:pt>
                <c:pt idx="90">
                  <c:v>0.84251968503937025</c:v>
                </c:pt>
                <c:pt idx="91">
                  <c:v>0.87244094488188983</c:v>
                </c:pt>
                <c:pt idx="92">
                  <c:v>0.89921259842519696</c:v>
                </c:pt>
                <c:pt idx="93">
                  <c:v>0.92283464566929141</c:v>
                </c:pt>
                <c:pt idx="94">
                  <c:v>0.94330708661417328</c:v>
                </c:pt>
                <c:pt idx="95">
                  <c:v>0.96062992125984248</c:v>
                </c:pt>
                <c:pt idx="96">
                  <c:v>0.97480314960629921</c:v>
                </c:pt>
                <c:pt idx="97">
                  <c:v>0.98582677165354327</c:v>
                </c:pt>
                <c:pt idx="98">
                  <c:v>0.99370078740157475</c:v>
                </c:pt>
                <c:pt idx="99">
                  <c:v>0.99842519685039355</c:v>
                </c:pt>
                <c:pt idx="100">
                  <c:v>1</c:v>
                </c:pt>
              </c:numCache>
            </c:numRef>
          </c:yVal>
          <c:smooth val="0"/>
          <c:extLst>
            <c:ext xmlns:c16="http://schemas.microsoft.com/office/drawing/2014/chart" uri="{C3380CC4-5D6E-409C-BE32-E72D297353CC}">
              <c16:uniqueId val="{00000001-C007-4137-809B-8290FE502313}"/>
            </c:ext>
          </c:extLst>
        </c:ser>
        <c:dLbls>
          <c:showLegendKey val="0"/>
          <c:showVal val="0"/>
          <c:showCatName val="0"/>
          <c:showSerName val="0"/>
          <c:showPercent val="0"/>
          <c:showBubbleSize val="0"/>
        </c:dLbls>
        <c:axId val="126117760"/>
        <c:axId val="126119296"/>
      </c:scatterChart>
      <c:valAx>
        <c:axId val="126117760"/>
        <c:scaling>
          <c:orientation val="minMax"/>
          <c:max val="1"/>
        </c:scaling>
        <c:delete val="0"/>
        <c:axPos val="b"/>
        <c:numFmt formatCode="General" sourceLinked="1"/>
        <c:majorTickMark val="out"/>
        <c:minorTickMark val="none"/>
        <c:tickLblPos val="nextTo"/>
        <c:spPr>
          <a:ln>
            <a:solidFill>
              <a:schemeClr val="bg1">
                <a:lumMod val="75000"/>
              </a:schemeClr>
            </a:solidFill>
          </a:ln>
        </c:spPr>
        <c:crossAx val="126119296"/>
        <c:crosses val="autoZero"/>
        <c:crossBetween val="midCat"/>
        <c:majorUnit val="0.125"/>
      </c:valAx>
      <c:valAx>
        <c:axId val="126119296"/>
        <c:scaling>
          <c:orientation val="minMax"/>
          <c:max val="1.5"/>
          <c:min val="-0.5"/>
        </c:scaling>
        <c:delete val="0"/>
        <c:axPos val="l"/>
        <c:majorGridlines>
          <c:spPr>
            <a:ln>
              <a:solidFill>
                <a:schemeClr val="bg1">
                  <a:lumMod val="75000"/>
                </a:schemeClr>
              </a:solidFill>
            </a:ln>
          </c:spPr>
        </c:majorGridlines>
        <c:numFmt formatCode="General" sourceLinked="1"/>
        <c:majorTickMark val="out"/>
        <c:minorTickMark val="none"/>
        <c:tickLblPos val="nextTo"/>
        <c:spPr>
          <a:ln>
            <a:solidFill>
              <a:schemeClr val="bg1">
                <a:lumMod val="75000"/>
              </a:schemeClr>
            </a:solidFill>
          </a:ln>
        </c:spPr>
        <c:crossAx val="126117760"/>
        <c:crosses val="autoZero"/>
        <c:crossBetween val="midCat"/>
        <c:majorUnit val="0.5"/>
      </c:valAx>
    </c:plotArea>
    <c:plotVisOnly val="1"/>
    <c:dispBlanksAs val="gap"/>
    <c:showDLblsOverMax val="0"/>
  </c:chart>
  <c:txPr>
    <a:bodyPr/>
    <a:lstStyle/>
    <a:p>
      <a:pPr>
        <a:defRPr>
          <a:solidFill>
            <a:schemeClr val="bg1">
              <a:lumMod val="50000"/>
            </a:schemeClr>
          </a:solidFill>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Sheet1!$F$1</c:f>
              <c:strCache>
                <c:ptCount val="1"/>
                <c:pt idx="0">
                  <c:v>cos</c:v>
                </c:pt>
              </c:strCache>
            </c:strRef>
          </c:tx>
          <c:spPr>
            <a:ln>
              <a:solidFill>
                <a:schemeClr val="bg1"/>
              </a:solidFill>
              <a:prstDash val="dash"/>
            </a:ln>
          </c:spPr>
          <c:marker>
            <c:symbol val="none"/>
          </c:marker>
          <c:xVal>
            <c:numRef>
              <c:f>Sheet1!$A$2:$A$162</c:f>
              <c:numCache>
                <c:formatCode>General</c:formatCode>
                <c:ptCount val="161"/>
                <c:pt idx="0">
                  <c:v>-4</c:v>
                </c:pt>
                <c:pt idx="1">
                  <c:v>-3.95</c:v>
                </c:pt>
                <c:pt idx="2">
                  <c:v>-3.9</c:v>
                </c:pt>
                <c:pt idx="3">
                  <c:v>-3.85</c:v>
                </c:pt>
                <c:pt idx="4">
                  <c:v>-3.8</c:v>
                </c:pt>
                <c:pt idx="5">
                  <c:v>-3.75</c:v>
                </c:pt>
                <c:pt idx="6">
                  <c:v>-3.7</c:v>
                </c:pt>
                <c:pt idx="7">
                  <c:v>-3.65</c:v>
                </c:pt>
                <c:pt idx="8">
                  <c:v>-3.6</c:v>
                </c:pt>
                <c:pt idx="9">
                  <c:v>-3.55</c:v>
                </c:pt>
                <c:pt idx="10">
                  <c:v>-3.5</c:v>
                </c:pt>
                <c:pt idx="11">
                  <c:v>-3.45</c:v>
                </c:pt>
                <c:pt idx="12">
                  <c:v>-3.4</c:v>
                </c:pt>
                <c:pt idx="13">
                  <c:v>-3.35</c:v>
                </c:pt>
                <c:pt idx="14">
                  <c:v>-3.3</c:v>
                </c:pt>
                <c:pt idx="15">
                  <c:v>-3.25</c:v>
                </c:pt>
                <c:pt idx="16">
                  <c:v>-3.2</c:v>
                </c:pt>
                <c:pt idx="17">
                  <c:v>-3.15</c:v>
                </c:pt>
                <c:pt idx="18">
                  <c:v>-3.1</c:v>
                </c:pt>
                <c:pt idx="19">
                  <c:v>-3.05</c:v>
                </c:pt>
                <c:pt idx="20">
                  <c:v>-3</c:v>
                </c:pt>
                <c:pt idx="21">
                  <c:v>-2.95</c:v>
                </c:pt>
                <c:pt idx="22">
                  <c:v>-2.9</c:v>
                </c:pt>
                <c:pt idx="23">
                  <c:v>-2.85</c:v>
                </c:pt>
                <c:pt idx="24">
                  <c:v>-2.8</c:v>
                </c:pt>
                <c:pt idx="25">
                  <c:v>-2.75</c:v>
                </c:pt>
                <c:pt idx="26">
                  <c:v>-2.7</c:v>
                </c:pt>
                <c:pt idx="27">
                  <c:v>-2.65</c:v>
                </c:pt>
                <c:pt idx="28">
                  <c:v>-2.6</c:v>
                </c:pt>
                <c:pt idx="29">
                  <c:v>-2.55000000000001</c:v>
                </c:pt>
                <c:pt idx="30">
                  <c:v>-2.5000000000000102</c:v>
                </c:pt>
                <c:pt idx="31">
                  <c:v>-2.4500000000000099</c:v>
                </c:pt>
                <c:pt idx="32">
                  <c:v>-2.4000000000000101</c:v>
                </c:pt>
                <c:pt idx="33">
                  <c:v>-2.3500000000000099</c:v>
                </c:pt>
                <c:pt idx="34">
                  <c:v>-2.30000000000001</c:v>
                </c:pt>
                <c:pt idx="35">
                  <c:v>-2.2500000000000102</c:v>
                </c:pt>
                <c:pt idx="36">
                  <c:v>-2.2000000000000099</c:v>
                </c:pt>
                <c:pt idx="37">
                  <c:v>-2.1500000000000101</c:v>
                </c:pt>
                <c:pt idx="38">
                  <c:v>-2.1000000000000099</c:v>
                </c:pt>
                <c:pt idx="39">
                  <c:v>-2.05000000000001</c:v>
                </c:pt>
                <c:pt idx="40">
                  <c:v>-2.0000000000000102</c:v>
                </c:pt>
                <c:pt idx="41">
                  <c:v>-1.9500000000000099</c:v>
                </c:pt>
                <c:pt idx="42">
                  <c:v>-1.9000000000000099</c:v>
                </c:pt>
                <c:pt idx="43">
                  <c:v>-1.8500000000000101</c:v>
                </c:pt>
                <c:pt idx="44">
                  <c:v>-1.80000000000001</c:v>
                </c:pt>
                <c:pt idx="45">
                  <c:v>-1.75000000000001</c:v>
                </c:pt>
                <c:pt idx="46">
                  <c:v>-1.7000000000000099</c:v>
                </c:pt>
                <c:pt idx="47">
                  <c:v>-1.6500000000000099</c:v>
                </c:pt>
                <c:pt idx="48">
                  <c:v>-1.6000000000000101</c:v>
                </c:pt>
                <c:pt idx="49">
                  <c:v>-1.55000000000001</c:v>
                </c:pt>
                <c:pt idx="50">
                  <c:v>-1.50000000000001</c:v>
                </c:pt>
                <c:pt idx="51">
                  <c:v>-1.4500000000000099</c:v>
                </c:pt>
                <c:pt idx="52">
                  <c:v>-1.4000000000000099</c:v>
                </c:pt>
                <c:pt idx="53">
                  <c:v>-1.3500000000000101</c:v>
                </c:pt>
                <c:pt idx="54">
                  <c:v>-1.30000000000001</c:v>
                </c:pt>
                <c:pt idx="55">
                  <c:v>-1.25000000000001</c:v>
                </c:pt>
                <c:pt idx="56">
                  <c:v>-1.2000000000000099</c:v>
                </c:pt>
                <c:pt idx="57">
                  <c:v>-1.1500000000000099</c:v>
                </c:pt>
                <c:pt idx="58">
                  <c:v>-1.1000000000000101</c:v>
                </c:pt>
                <c:pt idx="59">
                  <c:v>-1.05000000000001</c:v>
                </c:pt>
                <c:pt idx="60">
                  <c:v>-1.00000000000001</c:v>
                </c:pt>
                <c:pt idx="61">
                  <c:v>-0.95000000000000995</c:v>
                </c:pt>
                <c:pt idx="62">
                  <c:v>-0.90000000000001001</c:v>
                </c:pt>
                <c:pt idx="63">
                  <c:v>-0.85000000000000997</c:v>
                </c:pt>
                <c:pt idx="64">
                  <c:v>-0.80000000000001004</c:v>
                </c:pt>
                <c:pt idx="65">
                  <c:v>-0.75000000000000999</c:v>
                </c:pt>
                <c:pt idx="66">
                  <c:v>-0.70000000000000995</c:v>
                </c:pt>
                <c:pt idx="67">
                  <c:v>-0.65000000000001001</c:v>
                </c:pt>
                <c:pt idx="68">
                  <c:v>-0.60000000000000997</c:v>
                </c:pt>
                <c:pt idx="69">
                  <c:v>-0.55000000000001004</c:v>
                </c:pt>
                <c:pt idx="70">
                  <c:v>-0.50000000000000999</c:v>
                </c:pt>
                <c:pt idx="71">
                  <c:v>-0.45000000000001</c:v>
                </c:pt>
                <c:pt idx="72">
                  <c:v>-0.40000000000001001</c:v>
                </c:pt>
                <c:pt idx="73">
                  <c:v>-0.35000000000001003</c:v>
                </c:pt>
                <c:pt idx="74">
                  <c:v>-0.30000000000000998</c:v>
                </c:pt>
                <c:pt idx="75">
                  <c:v>-0.25000000000000999</c:v>
                </c:pt>
                <c:pt idx="76">
                  <c:v>-0.20000000000001</c:v>
                </c:pt>
                <c:pt idx="77">
                  <c:v>-0.15000000000000999</c:v>
                </c:pt>
                <c:pt idx="78">
                  <c:v>-0.10000000000001</c:v>
                </c:pt>
                <c:pt idx="79">
                  <c:v>-5.0000000000010002E-2</c:v>
                </c:pt>
                <c:pt idx="80">
                  <c:v>-1.0214051826551401E-14</c:v>
                </c:pt>
                <c:pt idx="81">
                  <c:v>4.9999999999990101E-2</c:v>
                </c:pt>
                <c:pt idx="82">
                  <c:v>9.9999999999989903E-2</c:v>
                </c:pt>
                <c:pt idx="83">
                  <c:v>0.14999999999999</c:v>
                </c:pt>
                <c:pt idx="84">
                  <c:v>0.19999999999998999</c:v>
                </c:pt>
                <c:pt idx="85">
                  <c:v>0.24999999999997999</c:v>
                </c:pt>
                <c:pt idx="86">
                  <c:v>0.29999999999998</c:v>
                </c:pt>
                <c:pt idx="87">
                  <c:v>0.34999999999997999</c:v>
                </c:pt>
                <c:pt idx="88">
                  <c:v>0.39999999999997998</c:v>
                </c:pt>
                <c:pt idx="89">
                  <c:v>0.44999999999998003</c:v>
                </c:pt>
                <c:pt idx="90">
                  <c:v>0.49999999999998002</c:v>
                </c:pt>
                <c:pt idx="91">
                  <c:v>0.54999999999997995</c:v>
                </c:pt>
                <c:pt idx="92">
                  <c:v>0.59999999999997999</c:v>
                </c:pt>
                <c:pt idx="93">
                  <c:v>0.64999999999998004</c:v>
                </c:pt>
                <c:pt idx="94">
                  <c:v>0.69999999999997997</c:v>
                </c:pt>
                <c:pt idx="95">
                  <c:v>0.74999999999998002</c:v>
                </c:pt>
                <c:pt idx="96">
                  <c:v>0.79999999999997995</c:v>
                </c:pt>
                <c:pt idx="97">
                  <c:v>0.84999999999997999</c:v>
                </c:pt>
                <c:pt idx="98">
                  <c:v>0.89999999999998004</c:v>
                </c:pt>
                <c:pt idx="99">
                  <c:v>0.94999999999997997</c:v>
                </c:pt>
                <c:pt idx="100">
                  <c:v>0.99999999999998002</c:v>
                </c:pt>
                <c:pt idx="101">
                  <c:v>1.0499999999999801</c:v>
                </c:pt>
                <c:pt idx="102">
                  <c:v>1.0999999999999801</c:v>
                </c:pt>
                <c:pt idx="103">
                  <c:v>1.1499999999999799</c:v>
                </c:pt>
                <c:pt idx="104">
                  <c:v>1.19999999999998</c:v>
                </c:pt>
                <c:pt idx="105">
                  <c:v>1.24999999999998</c:v>
                </c:pt>
                <c:pt idx="106">
                  <c:v>1.2999999999999801</c:v>
                </c:pt>
                <c:pt idx="107">
                  <c:v>1.3499999999999801</c:v>
                </c:pt>
                <c:pt idx="108">
                  <c:v>1.3999999999999799</c:v>
                </c:pt>
                <c:pt idx="109">
                  <c:v>1.44999999999998</c:v>
                </c:pt>
                <c:pt idx="110">
                  <c:v>1.49999999999998</c:v>
                </c:pt>
                <c:pt idx="111">
                  <c:v>1.5499999999999801</c:v>
                </c:pt>
                <c:pt idx="112">
                  <c:v>1.5999999999999801</c:v>
                </c:pt>
                <c:pt idx="113">
                  <c:v>1.6499999999999799</c:v>
                </c:pt>
                <c:pt idx="114">
                  <c:v>1.69999999999998</c:v>
                </c:pt>
                <c:pt idx="115">
                  <c:v>1.74999999999998</c:v>
                </c:pt>
                <c:pt idx="116">
                  <c:v>1.7999999999999801</c:v>
                </c:pt>
                <c:pt idx="117">
                  <c:v>1.8499999999999801</c:v>
                </c:pt>
                <c:pt idx="118">
                  <c:v>1.8999999999999799</c:v>
                </c:pt>
                <c:pt idx="119">
                  <c:v>1.94999999999998</c:v>
                </c:pt>
                <c:pt idx="120">
                  <c:v>1.99999999999998</c:v>
                </c:pt>
                <c:pt idx="121">
                  <c:v>2.0499999999999798</c:v>
                </c:pt>
                <c:pt idx="122">
                  <c:v>2.0999999999999801</c:v>
                </c:pt>
                <c:pt idx="123">
                  <c:v>2.1499999999999799</c:v>
                </c:pt>
                <c:pt idx="124">
                  <c:v>2.1999999999999802</c:v>
                </c:pt>
                <c:pt idx="125">
                  <c:v>2.24999999999998</c:v>
                </c:pt>
                <c:pt idx="126">
                  <c:v>2.2999999999999798</c:v>
                </c:pt>
                <c:pt idx="127">
                  <c:v>2.3499999999999801</c:v>
                </c:pt>
                <c:pt idx="128">
                  <c:v>2.3999999999999799</c:v>
                </c:pt>
                <c:pt idx="129">
                  <c:v>2.4499999999999802</c:v>
                </c:pt>
                <c:pt idx="130">
                  <c:v>2.49999999999998</c:v>
                </c:pt>
                <c:pt idx="131">
                  <c:v>2.5499999999999798</c:v>
                </c:pt>
                <c:pt idx="132">
                  <c:v>2.5999999999999801</c:v>
                </c:pt>
                <c:pt idx="133">
                  <c:v>2.6499999999999799</c:v>
                </c:pt>
                <c:pt idx="134">
                  <c:v>2.6999999999999802</c:v>
                </c:pt>
                <c:pt idx="135">
                  <c:v>2.74999999999998</c:v>
                </c:pt>
                <c:pt idx="136">
                  <c:v>2.7999999999999798</c:v>
                </c:pt>
                <c:pt idx="137">
                  <c:v>2.8499999999999801</c:v>
                </c:pt>
                <c:pt idx="138">
                  <c:v>2.8999999999999799</c:v>
                </c:pt>
                <c:pt idx="139">
                  <c:v>2.9499999999999802</c:v>
                </c:pt>
                <c:pt idx="140">
                  <c:v>2.99999999999998</c:v>
                </c:pt>
                <c:pt idx="141">
                  <c:v>3.0499999999999798</c:v>
                </c:pt>
                <c:pt idx="142">
                  <c:v>3.0999999999999801</c:v>
                </c:pt>
                <c:pt idx="143">
                  <c:v>3.1499999999999799</c:v>
                </c:pt>
                <c:pt idx="144">
                  <c:v>3.1999999999999802</c:v>
                </c:pt>
                <c:pt idx="145">
                  <c:v>3.24999999999998</c:v>
                </c:pt>
                <c:pt idx="146">
                  <c:v>3.2999999999999798</c:v>
                </c:pt>
                <c:pt idx="147">
                  <c:v>3.3499999999999801</c:v>
                </c:pt>
                <c:pt idx="148">
                  <c:v>3.3999999999999799</c:v>
                </c:pt>
                <c:pt idx="149">
                  <c:v>3.4499999999999802</c:v>
                </c:pt>
                <c:pt idx="150">
                  <c:v>3.49999999999998</c:v>
                </c:pt>
                <c:pt idx="151">
                  <c:v>3.5499999999999798</c:v>
                </c:pt>
                <c:pt idx="152">
                  <c:v>3.5999999999999801</c:v>
                </c:pt>
                <c:pt idx="153">
                  <c:v>3.6499999999999799</c:v>
                </c:pt>
                <c:pt idx="154">
                  <c:v>3.6999999999999802</c:v>
                </c:pt>
                <c:pt idx="155">
                  <c:v>3.74999999999998</c:v>
                </c:pt>
                <c:pt idx="156">
                  <c:v>3.7999999999999798</c:v>
                </c:pt>
                <c:pt idx="157">
                  <c:v>3.8499999999999801</c:v>
                </c:pt>
                <c:pt idx="158">
                  <c:v>3.8999999999999799</c:v>
                </c:pt>
                <c:pt idx="159">
                  <c:v>3.9499999999999802</c:v>
                </c:pt>
                <c:pt idx="160">
                  <c:v>3.99999999999998</c:v>
                </c:pt>
              </c:numCache>
            </c:numRef>
          </c:xVal>
          <c:yVal>
            <c:numRef>
              <c:f>Sheet1!$F$2:$F$162</c:f>
              <c:numCache>
                <c:formatCode>General</c:formatCode>
                <c:ptCount val="161"/>
                <c:pt idx="0">
                  <c:v>1</c:v>
                </c:pt>
                <c:pt idx="1">
                  <c:v>0.99384417029756889</c:v>
                </c:pt>
                <c:pt idx="2">
                  <c:v>0.97552825814757671</c:v>
                </c:pt>
                <c:pt idx="3">
                  <c:v>0.945503262094184</c:v>
                </c:pt>
                <c:pt idx="4">
                  <c:v>0.9045084971874735</c:v>
                </c:pt>
                <c:pt idx="5">
                  <c:v>0.85355339059327329</c:v>
                </c:pt>
                <c:pt idx="6">
                  <c:v>0.79389262614623646</c:v>
                </c:pt>
                <c:pt idx="7">
                  <c:v>0.72699524986977282</c:v>
                </c:pt>
                <c:pt idx="8">
                  <c:v>0.6545084971874735</c:v>
                </c:pt>
                <c:pt idx="9">
                  <c:v>0.57821723252011481</c:v>
                </c:pt>
                <c:pt idx="10">
                  <c:v>0.49999999999999978</c:v>
                </c:pt>
                <c:pt idx="11">
                  <c:v>0.4217827674798848</c:v>
                </c:pt>
                <c:pt idx="12">
                  <c:v>0.34549150281252605</c:v>
                </c:pt>
                <c:pt idx="13">
                  <c:v>0.27300475013022685</c:v>
                </c:pt>
                <c:pt idx="14">
                  <c:v>0.20610737385376326</c:v>
                </c:pt>
                <c:pt idx="15">
                  <c:v>0.14644660940672644</c:v>
                </c:pt>
                <c:pt idx="16">
                  <c:v>9.5491502812526163E-2</c:v>
                </c:pt>
                <c:pt idx="17">
                  <c:v>5.4496737905815773E-2</c:v>
                </c:pt>
                <c:pt idx="18">
                  <c:v>2.4471741852423179E-2</c:v>
                </c:pt>
                <c:pt idx="19">
                  <c:v>6.1558297024310593E-3</c:v>
                </c:pt>
                <c:pt idx="20">
                  <c:v>0</c:v>
                </c:pt>
                <c:pt idx="21">
                  <c:v>6.1558297024311148E-3</c:v>
                </c:pt>
                <c:pt idx="22">
                  <c:v>2.447174185242329E-2</c:v>
                </c:pt>
                <c:pt idx="23">
                  <c:v>5.449673790581594E-2</c:v>
                </c:pt>
                <c:pt idx="24">
                  <c:v>9.5491502812526385E-2</c:v>
                </c:pt>
                <c:pt idx="25">
                  <c:v>0.14644660940672666</c:v>
                </c:pt>
                <c:pt idx="26">
                  <c:v>0.20610737385376354</c:v>
                </c:pt>
                <c:pt idx="27">
                  <c:v>0.27300475013022718</c:v>
                </c:pt>
                <c:pt idx="28">
                  <c:v>0.34549150281252644</c:v>
                </c:pt>
                <c:pt idx="29">
                  <c:v>0.42178276747986937</c:v>
                </c:pt>
                <c:pt idx="30">
                  <c:v>0.49999999999998418</c:v>
                </c:pt>
                <c:pt idx="31">
                  <c:v>0.57821723252010027</c:v>
                </c:pt>
                <c:pt idx="32">
                  <c:v>0.65450849718745863</c:v>
                </c:pt>
                <c:pt idx="33">
                  <c:v>0.72699524986975961</c:v>
                </c:pt>
                <c:pt idx="34">
                  <c:v>0.7938926261462238</c:v>
                </c:pt>
                <c:pt idx="35">
                  <c:v>0.85355339059326263</c:v>
                </c:pt>
                <c:pt idx="36">
                  <c:v>0.90450849718746462</c:v>
                </c:pt>
                <c:pt idx="37">
                  <c:v>0.94550326209417679</c:v>
                </c:pt>
                <c:pt idx="38">
                  <c:v>0.97552825814757205</c:v>
                </c:pt>
                <c:pt idx="39">
                  <c:v>0.99384417029756644</c:v>
                </c:pt>
                <c:pt idx="40">
                  <c:v>1</c:v>
                </c:pt>
                <c:pt idx="41">
                  <c:v>0.99384417029757133</c:v>
                </c:pt>
                <c:pt idx="42">
                  <c:v>0.97552825814758148</c:v>
                </c:pt>
                <c:pt idx="43">
                  <c:v>0.94550326209419111</c:v>
                </c:pt>
                <c:pt idx="44">
                  <c:v>0.90450849718748305</c:v>
                </c:pt>
                <c:pt idx="45">
                  <c:v>0.85355339059328461</c:v>
                </c:pt>
                <c:pt idx="46">
                  <c:v>0.79389262614624911</c:v>
                </c:pt>
                <c:pt idx="47">
                  <c:v>0.72699524986978714</c:v>
                </c:pt>
                <c:pt idx="48">
                  <c:v>0.65450849718748882</c:v>
                </c:pt>
                <c:pt idx="49">
                  <c:v>0.57821723252013069</c:v>
                </c:pt>
                <c:pt idx="50">
                  <c:v>0.50000000000001543</c:v>
                </c:pt>
                <c:pt idx="51">
                  <c:v>0.42178276747989984</c:v>
                </c:pt>
                <c:pt idx="52">
                  <c:v>0.34549150281254098</c:v>
                </c:pt>
                <c:pt idx="53">
                  <c:v>0.27300475013024078</c:v>
                </c:pt>
                <c:pt idx="54">
                  <c:v>0.20610737385377631</c:v>
                </c:pt>
                <c:pt idx="55">
                  <c:v>0.14644660940673732</c:v>
                </c:pt>
                <c:pt idx="56">
                  <c:v>9.5491502812535378E-2</c:v>
                </c:pt>
                <c:pt idx="57">
                  <c:v>5.4496737905823101E-2</c:v>
                </c:pt>
                <c:pt idx="58">
                  <c:v>2.4471741852428064E-2</c:v>
                </c:pt>
                <c:pt idx="59">
                  <c:v>6.1558297024336128E-3</c:v>
                </c:pt>
                <c:pt idx="60">
                  <c:v>0</c:v>
                </c:pt>
                <c:pt idx="61">
                  <c:v>6.1558297024287278E-3</c:v>
                </c:pt>
                <c:pt idx="62">
                  <c:v>2.4471741852418349E-2</c:v>
                </c:pt>
                <c:pt idx="63">
                  <c:v>5.4496737905808945E-2</c:v>
                </c:pt>
                <c:pt idx="64">
                  <c:v>9.549150281251706E-2</c:v>
                </c:pt>
                <c:pt idx="65">
                  <c:v>0.14644660940671511</c:v>
                </c:pt>
                <c:pt idx="66">
                  <c:v>0.20610737385375089</c:v>
                </c:pt>
                <c:pt idx="67">
                  <c:v>0.27300475013021258</c:v>
                </c:pt>
                <c:pt idx="68">
                  <c:v>0.3454915028125114</c:v>
                </c:pt>
                <c:pt idx="69">
                  <c:v>0.42178276747986904</c:v>
                </c:pt>
                <c:pt idx="70">
                  <c:v>0.4999999999999844</c:v>
                </c:pt>
                <c:pt idx="71">
                  <c:v>0.57821723252009993</c:v>
                </c:pt>
                <c:pt idx="72">
                  <c:v>0.65450849718745874</c:v>
                </c:pt>
                <c:pt idx="73">
                  <c:v>0.72699524986975939</c:v>
                </c:pt>
                <c:pt idx="74">
                  <c:v>0.79389262614622391</c:v>
                </c:pt>
                <c:pt idx="75">
                  <c:v>0.85355339059326263</c:v>
                </c:pt>
                <c:pt idx="76">
                  <c:v>0.90450849718746451</c:v>
                </c:pt>
                <c:pt idx="77">
                  <c:v>0.94550326209417679</c:v>
                </c:pt>
                <c:pt idx="78">
                  <c:v>0.97552825814757194</c:v>
                </c:pt>
                <c:pt idx="79">
                  <c:v>0.99384417029756644</c:v>
                </c:pt>
                <c:pt idx="80">
                  <c:v>1</c:v>
                </c:pt>
                <c:pt idx="81">
                  <c:v>0.99384417029757133</c:v>
                </c:pt>
                <c:pt idx="82">
                  <c:v>0.97552825814758171</c:v>
                </c:pt>
                <c:pt idx="83">
                  <c:v>0.945503262094191</c:v>
                </c:pt>
                <c:pt idx="84">
                  <c:v>0.90450849718748294</c:v>
                </c:pt>
                <c:pt idx="85">
                  <c:v>0.85355339059329594</c:v>
                </c:pt>
                <c:pt idx="86">
                  <c:v>0.79389262614626199</c:v>
                </c:pt>
                <c:pt idx="87">
                  <c:v>0.72699524986980135</c:v>
                </c:pt>
                <c:pt idx="88">
                  <c:v>0.65450849718750359</c:v>
                </c:pt>
                <c:pt idx="89">
                  <c:v>0.57821723252014645</c:v>
                </c:pt>
                <c:pt idx="90">
                  <c:v>0.50000000000003142</c:v>
                </c:pt>
                <c:pt idx="91">
                  <c:v>0.42178276747991572</c:v>
                </c:pt>
                <c:pt idx="92">
                  <c:v>0.34549150281255619</c:v>
                </c:pt>
                <c:pt idx="93">
                  <c:v>0.27300475013025455</c:v>
                </c:pt>
                <c:pt idx="94">
                  <c:v>0.20610737385378897</c:v>
                </c:pt>
                <c:pt idx="95">
                  <c:v>0.14644660940674842</c:v>
                </c:pt>
                <c:pt idx="96">
                  <c:v>9.5491502812544871E-2</c:v>
                </c:pt>
                <c:pt idx="97">
                  <c:v>5.4496737905830428E-2</c:v>
                </c:pt>
                <c:pt idx="98">
                  <c:v>2.4471741852432893E-2</c:v>
                </c:pt>
                <c:pt idx="99">
                  <c:v>6.1558297024360553E-3</c:v>
                </c:pt>
                <c:pt idx="100">
                  <c:v>0</c:v>
                </c:pt>
                <c:pt idx="101">
                  <c:v>6.1558297024262298E-3</c:v>
                </c:pt>
                <c:pt idx="102">
                  <c:v>2.447174185241352E-2</c:v>
                </c:pt>
                <c:pt idx="103">
                  <c:v>5.4496737905801729E-2</c:v>
                </c:pt>
                <c:pt idx="104">
                  <c:v>9.5491502812507734E-2</c:v>
                </c:pt>
                <c:pt idx="105">
                  <c:v>0.14644660940670406</c:v>
                </c:pt>
                <c:pt idx="106">
                  <c:v>0.20610737385373784</c:v>
                </c:pt>
                <c:pt idx="107">
                  <c:v>0.27300475013019887</c:v>
                </c:pt>
                <c:pt idx="108">
                  <c:v>0.34549150281249619</c:v>
                </c:pt>
                <c:pt idx="109">
                  <c:v>0.42178276747985333</c:v>
                </c:pt>
                <c:pt idx="110">
                  <c:v>0.49999999999996836</c:v>
                </c:pt>
                <c:pt idx="111">
                  <c:v>0.57821723252008417</c:v>
                </c:pt>
                <c:pt idx="112">
                  <c:v>0.65450849718744408</c:v>
                </c:pt>
                <c:pt idx="113">
                  <c:v>0.72699524986974517</c:v>
                </c:pt>
                <c:pt idx="114">
                  <c:v>0.79389262614621092</c:v>
                </c:pt>
                <c:pt idx="115">
                  <c:v>0.85355339059325142</c:v>
                </c:pt>
                <c:pt idx="116">
                  <c:v>0.90450849718745507</c:v>
                </c:pt>
                <c:pt idx="117">
                  <c:v>0.94550326209416979</c:v>
                </c:pt>
                <c:pt idx="118">
                  <c:v>0.97552825814756705</c:v>
                </c:pt>
                <c:pt idx="119">
                  <c:v>0.99384417029756389</c:v>
                </c:pt>
                <c:pt idx="120">
                  <c:v>1</c:v>
                </c:pt>
                <c:pt idx="121">
                  <c:v>0.99384417029757377</c:v>
                </c:pt>
                <c:pt idx="122">
                  <c:v>0.97552825814758637</c:v>
                </c:pt>
                <c:pt idx="123">
                  <c:v>0.94550326209419833</c:v>
                </c:pt>
                <c:pt idx="124">
                  <c:v>0.90450849718749204</c:v>
                </c:pt>
                <c:pt idx="125">
                  <c:v>0.85355339059329616</c:v>
                </c:pt>
                <c:pt idx="126">
                  <c:v>0.79389262614626221</c:v>
                </c:pt>
                <c:pt idx="127">
                  <c:v>0.72699524986980124</c:v>
                </c:pt>
                <c:pt idx="128">
                  <c:v>0.65450849718750381</c:v>
                </c:pt>
                <c:pt idx="129">
                  <c:v>0.57821723252014623</c:v>
                </c:pt>
                <c:pt idx="130">
                  <c:v>0.50000000000003164</c:v>
                </c:pt>
                <c:pt idx="131">
                  <c:v>0.42178276747991583</c:v>
                </c:pt>
                <c:pt idx="132">
                  <c:v>0.34549150281255603</c:v>
                </c:pt>
                <c:pt idx="133">
                  <c:v>0.27300475013025483</c:v>
                </c:pt>
                <c:pt idx="134">
                  <c:v>0.20610737385378874</c:v>
                </c:pt>
                <c:pt idx="135">
                  <c:v>0.14644660940674864</c:v>
                </c:pt>
                <c:pt idx="136">
                  <c:v>9.5491502812545204E-2</c:v>
                </c:pt>
                <c:pt idx="137">
                  <c:v>5.4496737905830483E-2</c:v>
                </c:pt>
                <c:pt idx="138">
                  <c:v>2.4471741852432893E-2</c:v>
                </c:pt>
                <c:pt idx="139">
                  <c:v>6.1558297024361108E-3</c:v>
                </c:pt>
                <c:pt idx="140">
                  <c:v>0</c:v>
                </c:pt>
                <c:pt idx="141">
                  <c:v>6.1558297024261743E-3</c:v>
                </c:pt>
                <c:pt idx="142">
                  <c:v>2.4471741852413575E-2</c:v>
                </c:pt>
                <c:pt idx="143">
                  <c:v>5.4496737905801673E-2</c:v>
                </c:pt>
                <c:pt idx="144">
                  <c:v>9.54915028125079E-2</c:v>
                </c:pt>
                <c:pt idx="145">
                  <c:v>0.14644660940670379</c:v>
                </c:pt>
                <c:pt idx="146">
                  <c:v>0.2061073738537374</c:v>
                </c:pt>
                <c:pt idx="147">
                  <c:v>0.27300475013019831</c:v>
                </c:pt>
                <c:pt idx="148">
                  <c:v>0.34549150281249569</c:v>
                </c:pt>
                <c:pt idx="149">
                  <c:v>0.42178276747985322</c:v>
                </c:pt>
                <c:pt idx="150">
                  <c:v>0.49999999999996869</c:v>
                </c:pt>
                <c:pt idx="151">
                  <c:v>0.57821723252008406</c:v>
                </c:pt>
                <c:pt idx="152">
                  <c:v>0.65450849718744397</c:v>
                </c:pt>
                <c:pt idx="153">
                  <c:v>0.72699524986974506</c:v>
                </c:pt>
                <c:pt idx="154">
                  <c:v>0.79389262614621126</c:v>
                </c:pt>
                <c:pt idx="155">
                  <c:v>0.8535533905932513</c:v>
                </c:pt>
                <c:pt idx="156">
                  <c:v>0.90450849718745485</c:v>
                </c:pt>
                <c:pt idx="157">
                  <c:v>0.94550326209416946</c:v>
                </c:pt>
                <c:pt idx="158">
                  <c:v>0.97552825814756705</c:v>
                </c:pt>
                <c:pt idx="159">
                  <c:v>0.99384417029756389</c:v>
                </c:pt>
                <c:pt idx="160">
                  <c:v>1</c:v>
                </c:pt>
              </c:numCache>
            </c:numRef>
          </c:yVal>
          <c:smooth val="0"/>
          <c:extLst>
            <c:ext xmlns:c16="http://schemas.microsoft.com/office/drawing/2014/chart" uri="{C3380CC4-5D6E-409C-BE32-E72D297353CC}">
              <c16:uniqueId val="{00000000-B027-4129-81AC-E3BFC7359AD0}"/>
            </c:ext>
          </c:extLst>
        </c:ser>
        <c:ser>
          <c:idx val="2"/>
          <c:order val="1"/>
          <c:tx>
            <c:strRef>
              <c:f>Sheet1!$D$1</c:f>
              <c:strCache>
                <c:ptCount val="1"/>
                <c:pt idx="0">
                  <c:v>normal</c:v>
                </c:pt>
              </c:strCache>
            </c:strRef>
          </c:tx>
          <c:spPr>
            <a:ln>
              <a:solidFill>
                <a:schemeClr val="tx1">
                  <a:lumMod val="85000"/>
                  <a:lumOff val="15000"/>
                </a:schemeClr>
              </a:solidFill>
            </a:ln>
          </c:spPr>
          <c:marker>
            <c:symbol val="none"/>
          </c:marker>
          <c:xVal>
            <c:numRef>
              <c:f>Sheet1!$A$2:$A$162</c:f>
              <c:numCache>
                <c:formatCode>General</c:formatCode>
                <c:ptCount val="161"/>
                <c:pt idx="0">
                  <c:v>-4</c:v>
                </c:pt>
                <c:pt idx="1">
                  <c:v>-3.95</c:v>
                </c:pt>
                <c:pt idx="2">
                  <c:v>-3.9</c:v>
                </c:pt>
                <c:pt idx="3">
                  <c:v>-3.85</c:v>
                </c:pt>
                <c:pt idx="4">
                  <c:v>-3.8</c:v>
                </c:pt>
                <c:pt idx="5">
                  <c:v>-3.75</c:v>
                </c:pt>
                <c:pt idx="6">
                  <c:v>-3.7</c:v>
                </c:pt>
                <c:pt idx="7">
                  <c:v>-3.65</c:v>
                </c:pt>
                <c:pt idx="8">
                  <c:v>-3.6</c:v>
                </c:pt>
                <c:pt idx="9">
                  <c:v>-3.55</c:v>
                </c:pt>
                <c:pt idx="10">
                  <c:v>-3.5</c:v>
                </c:pt>
                <c:pt idx="11">
                  <c:v>-3.45</c:v>
                </c:pt>
                <c:pt idx="12">
                  <c:v>-3.4</c:v>
                </c:pt>
                <c:pt idx="13">
                  <c:v>-3.35</c:v>
                </c:pt>
                <c:pt idx="14">
                  <c:v>-3.3</c:v>
                </c:pt>
                <c:pt idx="15">
                  <c:v>-3.25</c:v>
                </c:pt>
                <c:pt idx="16">
                  <c:v>-3.2</c:v>
                </c:pt>
                <c:pt idx="17">
                  <c:v>-3.15</c:v>
                </c:pt>
                <c:pt idx="18">
                  <c:v>-3.1</c:v>
                </c:pt>
                <c:pt idx="19">
                  <c:v>-3.05</c:v>
                </c:pt>
                <c:pt idx="20">
                  <c:v>-3</c:v>
                </c:pt>
                <c:pt idx="21">
                  <c:v>-2.95</c:v>
                </c:pt>
                <c:pt idx="22">
                  <c:v>-2.9</c:v>
                </c:pt>
                <c:pt idx="23">
                  <c:v>-2.85</c:v>
                </c:pt>
                <c:pt idx="24">
                  <c:v>-2.8</c:v>
                </c:pt>
                <c:pt idx="25">
                  <c:v>-2.75</c:v>
                </c:pt>
                <c:pt idx="26">
                  <c:v>-2.7</c:v>
                </c:pt>
                <c:pt idx="27">
                  <c:v>-2.65</c:v>
                </c:pt>
                <c:pt idx="28">
                  <c:v>-2.6</c:v>
                </c:pt>
                <c:pt idx="29">
                  <c:v>-2.55000000000001</c:v>
                </c:pt>
                <c:pt idx="30">
                  <c:v>-2.5000000000000102</c:v>
                </c:pt>
                <c:pt idx="31">
                  <c:v>-2.4500000000000099</c:v>
                </c:pt>
                <c:pt idx="32">
                  <c:v>-2.4000000000000101</c:v>
                </c:pt>
                <c:pt idx="33">
                  <c:v>-2.3500000000000099</c:v>
                </c:pt>
                <c:pt idx="34">
                  <c:v>-2.30000000000001</c:v>
                </c:pt>
                <c:pt idx="35">
                  <c:v>-2.2500000000000102</c:v>
                </c:pt>
                <c:pt idx="36">
                  <c:v>-2.2000000000000099</c:v>
                </c:pt>
                <c:pt idx="37">
                  <c:v>-2.1500000000000101</c:v>
                </c:pt>
                <c:pt idx="38">
                  <c:v>-2.1000000000000099</c:v>
                </c:pt>
                <c:pt idx="39">
                  <c:v>-2.05000000000001</c:v>
                </c:pt>
                <c:pt idx="40">
                  <c:v>-2.0000000000000102</c:v>
                </c:pt>
                <c:pt idx="41">
                  <c:v>-1.9500000000000099</c:v>
                </c:pt>
                <c:pt idx="42">
                  <c:v>-1.9000000000000099</c:v>
                </c:pt>
                <c:pt idx="43">
                  <c:v>-1.8500000000000101</c:v>
                </c:pt>
                <c:pt idx="44">
                  <c:v>-1.80000000000001</c:v>
                </c:pt>
                <c:pt idx="45">
                  <c:v>-1.75000000000001</c:v>
                </c:pt>
                <c:pt idx="46">
                  <c:v>-1.7000000000000099</c:v>
                </c:pt>
                <c:pt idx="47">
                  <c:v>-1.6500000000000099</c:v>
                </c:pt>
                <c:pt idx="48">
                  <c:v>-1.6000000000000101</c:v>
                </c:pt>
                <c:pt idx="49">
                  <c:v>-1.55000000000001</c:v>
                </c:pt>
                <c:pt idx="50">
                  <c:v>-1.50000000000001</c:v>
                </c:pt>
                <c:pt idx="51">
                  <c:v>-1.4500000000000099</c:v>
                </c:pt>
                <c:pt idx="52">
                  <c:v>-1.4000000000000099</c:v>
                </c:pt>
                <c:pt idx="53">
                  <c:v>-1.3500000000000101</c:v>
                </c:pt>
                <c:pt idx="54">
                  <c:v>-1.30000000000001</c:v>
                </c:pt>
                <c:pt idx="55">
                  <c:v>-1.25000000000001</c:v>
                </c:pt>
                <c:pt idx="56">
                  <c:v>-1.2000000000000099</c:v>
                </c:pt>
                <c:pt idx="57">
                  <c:v>-1.1500000000000099</c:v>
                </c:pt>
                <c:pt idx="58">
                  <c:v>-1.1000000000000101</c:v>
                </c:pt>
                <c:pt idx="59">
                  <c:v>-1.05000000000001</c:v>
                </c:pt>
                <c:pt idx="60">
                  <c:v>-1.00000000000001</c:v>
                </c:pt>
                <c:pt idx="61">
                  <c:v>-0.95000000000000995</c:v>
                </c:pt>
                <c:pt idx="62">
                  <c:v>-0.90000000000001001</c:v>
                </c:pt>
                <c:pt idx="63">
                  <c:v>-0.85000000000000997</c:v>
                </c:pt>
                <c:pt idx="64">
                  <c:v>-0.80000000000001004</c:v>
                </c:pt>
                <c:pt idx="65">
                  <c:v>-0.75000000000000999</c:v>
                </c:pt>
                <c:pt idx="66">
                  <c:v>-0.70000000000000995</c:v>
                </c:pt>
                <c:pt idx="67">
                  <c:v>-0.65000000000001001</c:v>
                </c:pt>
                <c:pt idx="68">
                  <c:v>-0.60000000000000997</c:v>
                </c:pt>
                <c:pt idx="69">
                  <c:v>-0.55000000000001004</c:v>
                </c:pt>
                <c:pt idx="70">
                  <c:v>-0.50000000000000999</c:v>
                </c:pt>
                <c:pt idx="71">
                  <c:v>-0.45000000000001</c:v>
                </c:pt>
                <c:pt idx="72">
                  <c:v>-0.40000000000001001</c:v>
                </c:pt>
                <c:pt idx="73">
                  <c:v>-0.35000000000001003</c:v>
                </c:pt>
                <c:pt idx="74">
                  <c:v>-0.30000000000000998</c:v>
                </c:pt>
                <c:pt idx="75">
                  <c:v>-0.25000000000000999</c:v>
                </c:pt>
                <c:pt idx="76">
                  <c:v>-0.20000000000001</c:v>
                </c:pt>
                <c:pt idx="77">
                  <c:v>-0.15000000000000999</c:v>
                </c:pt>
                <c:pt idx="78">
                  <c:v>-0.10000000000001</c:v>
                </c:pt>
                <c:pt idx="79">
                  <c:v>-5.0000000000010002E-2</c:v>
                </c:pt>
                <c:pt idx="80">
                  <c:v>-1.0214051826551401E-14</c:v>
                </c:pt>
                <c:pt idx="81">
                  <c:v>4.9999999999990101E-2</c:v>
                </c:pt>
                <c:pt idx="82">
                  <c:v>9.9999999999989903E-2</c:v>
                </c:pt>
                <c:pt idx="83">
                  <c:v>0.14999999999999</c:v>
                </c:pt>
                <c:pt idx="84">
                  <c:v>0.19999999999998999</c:v>
                </c:pt>
                <c:pt idx="85">
                  <c:v>0.24999999999997999</c:v>
                </c:pt>
                <c:pt idx="86">
                  <c:v>0.29999999999998</c:v>
                </c:pt>
                <c:pt idx="87">
                  <c:v>0.34999999999997999</c:v>
                </c:pt>
                <c:pt idx="88">
                  <c:v>0.39999999999997998</c:v>
                </c:pt>
                <c:pt idx="89">
                  <c:v>0.44999999999998003</c:v>
                </c:pt>
                <c:pt idx="90">
                  <c:v>0.49999999999998002</c:v>
                </c:pt>
                <c:pt idx="91">
                  <c:v>0.54999999999997995</c:v>
                </c:pt>
                <c:pt idx="92">
                  <c:v>0.59999999999997999</c:v>
                </c:pt>
                <c:pt idx="93">
                  <c:v>0.64999999999998004</c:v>
                </c:pt>
                <c:pt idx="94">
                  <c:v>0.69999999999997997</c:v>
                </c:pt>
                <c:pt idx="95">
                  <c:v>0.74999999999998002</c:v>
                </c:pt>
                <c:pt idx="96">
                  <c:v>0.79999999999997995</c:v>
                </c:pt>
                <c:pt idx="97">
                  <c:v>0.84999999999997999</c:v>
                </c:pt>
                <c:pt idx="98">
                  <c:v>0.89999999999998004</c:v>
                </c:pt>
                <c:pt idx="99">
                  <c:v>0.94999999999997997</c:v>
                </c:pt>
                <c:pt idx="100">
                  <c:v>0.99999999999998002</c:v>
                </c:pt>
                <c:pt idx="101">
                  <c:v>1.0499999999999801</c:v>
                </c:pt>
                <c:pt idx="102">
                  <c:v>1.0999999999999801</c:v>
                </c:pt>
                <c:pt idx="103">
                  <c:v>1.1499999999999799</c:v>
                </c:pt>
                <c:pt idx="104">
                  <c:v>1.19999999999998</c:v>
                </c:pt>
                <c:pt idx="105">
                  <c:v>1.24999999999998</c:v>
                </c:pt>
                <c:pt idx="106">
                  <c:v>1.2999999999999801</c:v>
                </c:pt>
                <c:pt idx="107">
                  <c:v>1.3499999999999801</c:v>
                </c:pt>
                <c:pt idx="108">
                  <c:v>1.3999999999999799</c:v>
                </c:pt>
                <c:pt idx="109">
                  <c:v>1.44999999999998</c:v>
                </c:pt>
                <c:pt idx="110">
                  <c:v>1.49999999999998</c:v>
                </c:pt>
                <c:pt idx="111">
                  <c:v>1.5499999999999801</c:v>
                </c:pt>
                <c:pt idx="112">
                  <c:v>1.5999999999999801</c:v>
                </c:pt>
                <c:pt idx="113">
                  <c:v>1.6499999999999799</c:v>
                </c:pt>
                <c:pt idx="114">
                  <c:v>1.69999999999998</c:v>
                </c:pt>
                <c:pt idx="115">
                  <c:v>1.74999999999998</c:v>
                </c:pt>
                <c:pt idx="116">
                  <c:v>1.7999999999999801</c:v>
                </c:pt>
                <c:pt idx="117">
                  <c:v>1.8499999999999801</c:v>
                </c:pt>
                <c:pt idx="118">
                  <c:v>1.8999999999999799</c:v>
                </c:pt>
                <c:pt idx="119">
                  <c:v>1.94999999999998</c:v>
                </c:pt>
                <c:pt idx="120">
                  <c:v>1.99999999999998</c:v>
                </c:pt>
                <c:pt idx="121">
                  <c:v>2.0499999999999798</c:v>
                </c:pt>
                <c:pt idx="122">
                  <c:v>2.0999999999999801</c:v>
                </c:pt>
                <c:pt idx="123">
                  <c:v>2.1499999999999799</c:v>
                </c:pt>
                <c:pt idx="124">
                  <c:v>2.1999999999999802</c:v>
                </c:pt>
                <c:pt idx="125">
                  <c:v>2.24999999999998</c:v>
                </c:pt>
                <c:pt idx="126">
                  <c:v>2.2999999999999798</c:v>
                </c:pt>
                <c:pt idx="127">
                  <c:v>2.3499999999999801</c:v>
                </c:pt>
                <c:pt idx="128">
                  <c:v>2.3999999999999799</c:v>
                </c:pt>
                <c:pt idx="129">
                  <c:v>2.4499999999999802</c:v>
                </c:pt>
                <c:pt idx="130">
                  <c:v>2.49999999999998</c:v>
                </c:pt>
                <c:pt idx="131">
                  <c:v>2.5499999999999798</c:v>
                </c:pt>
                <c:pt idx="132">
                  <c:v>2.5999999999999801</c:v>
                </c:pt>
                <c:pt idx="133">
                  <c:v>2.6499999999999799</c:v>
                </c:pt>
                <c:pt idx="134">
                  <c:v>2.6999999999999802</c:v>
                </c:pt>
                <c:pt idx="135">
                  <c:v>2.74999999999998</c:v>
                </c:pt>
                <c:pt idx="136">
                  <c:v>2.7999999999999798</c:v>
                </c:pt>
                <c:pt idx="137">
                  <c:v>2.8499999999999801</c:v>
                </c:pt>
                <c:pt idx="138">
                  <c:v>2.8999999999999799</c:v>
                </c:pt>
                <c:pt idx="139">
                  <c:v>2.9499999999999802</c:v>
                </c:pt>
                <c:pt idx="140">
                  <c:v>2.99999999999998</c:v>
                </c:pt>
                <c:pt idx="141">
                  <c:v>3.0499999999999798</c:v>
                </c:pt>
                <c:pt idx="142">
                  <c:v>3.0999999999999801</c:v>
                </c:pt>
                <c:pt idx="143">
                  <c:v>3.1499999999999799</c:v>
                </c:pt>
                <c:pt idx="144">
                  <c:v>3.1999999999999802</c:v>
                </c:pt>
                <c:pt idx="145">
                  <c:v>3.24999999999998</c:v>
                </c:pt>
                <c:pt idx="146">
                  <c:v>3.2999999999999798</c:v>
                </c:pt>
                <c:pt idx="147">
                  <c:v>3.3499999999999801</c:v>
                </c:pt>
                <c:pt idx="148">
                  <c:v>3.3999999999999799</c:v>
                </c:pt>
                <c:pt idx="149">
                  <c:v>3.4499999999999802</c:v>
                </c:pt>
                <c:pt idx="150">
                  <c:v>3.49999999999998</c:v>
                </c:pt>
                <c:pt idx="151">
                  <c:v>3.5499999999999798</c:v>
                </c:pt>
                <c:pt idx="152">
                  <c:v>3.5999999999999801</c:v>
                </c:pt>
                <c:pt idx="153">
                  <c:v>3.6499999999999799</c:v>
                </c:pt>
                <c:pt idx="154">
                  <c:v>3.6999999999999802</c:v>
                </c:pt>
                <c:pt idx="155">
                  <c:v>3.74999999999998</c:v>
                </c:pt>
                <c:pt idx="156">
                  <c:v>3.7999999999999798</c:v>
                </c:pt>
                <c:pt idx="157">
                  <c:v>3.8499999999999801</c:v>
                </c:pt>
                <c:pt idx="158">
                  <c:v>3.8999999999999799</c:v>
                </c:pt>
                <c:pt idx="159">
                  <c:v>3.9499999999999802</c:v>
                </c:pt>
                <c:pt idx="160">
                  <c:v>3.99999999999998</c:v>
                </c:pt>
              </c:numCache>
            </c:numRef>
          </c:xVal>
          <c:yVal>
            <c:numRef>
              <c:f>Sheet1!$D$2:$D$162</c:f>
              <c:numCache>
                <c:formatCode>General</c:formatCode>
                <c:ptCount val="1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7.2499999999968701E-3</c:v>
                </c:pt>
                <c:pt idx="62">
                  <c:v>2.7999999999994696E-2</c:v>
                </c:pt>
                <c:pt idx="63">
                  <c:v>6.0749999999992088E-2</c:v>
                </c:pt>
                <c:pt idx="64">
                  <c:v>0.10399999999999054</c:v>
                </c:pt>
                <c:pt idx="65">
                  <c:v>0.15624999999998868</c:v>
                </c:pt>
                <c:pt idx="66">
                  <c:v>0.21599999999998754</c:v>
                </c:pt>
                <c:pt idx="67">
                  <c:v>0.28174999999998662</c:v>
                </c:pt>
                <c:pt idx="68">
                  <c:v>0.35199999999998544</c:v>
                </c:pt>
                <c:pt idx="69">
                  <c:v>0.42524999999998492</c:v>
                </c:pt>
                <c:pt idx="70">
                  <c:v>0.49999999999998512</c:v>
                </c:pt>
                <c:pt idx="71">
                  <c:v>0.57474999999998522</c:v>
                </c:pt>
                <c:pt idx="72">
                  <c:v>0.6479999999999857</c:v>
                </c:pt>
                <c:pt idx="73">
                  <c:v>0.71824999999998629</c:v>
                </c:pt>
                <c:pt idx="74">
                  <c:v>0.78399999999998737</c:v>
                </c:pt>
                <c:pt idx="75">
                  <c:v>0.84374999999998879</c:v>
                </c:pt>
                <c:pt idx="76">
                  <c:v>0.89599999999999047</c:v>
                </c:pt>
                <c:pt idx="77">
                  <c:v>0.93924999999999237</c:v>
                </c:pt>
                <c:pt idx="78">
                  <c:v>0.97199999999999465</c:v>
                </c:pt>
                <c:pt idx="79">
                  <c:v>0.99274999999999713</c:v>
                </c:pt>
                <c:pt idx="80">
                  <c:v>1</c:v>
                </c:pt>
                <c:pt idx="81">
                  <c:v>0.9927500000000028</c:v>
                </c:pt>
                <c:pt idx="82">
                  <c:v>0.97200000000000542</c:v>
                </c:pt>
                <c:pt idx="83">
                  <c:v>0.93925000000000769</c:v>
                </c:pt>
                <c:pt idx="84">
                  <c:v>0.89600000000000957</c:v>
                </c:pt>
                <c:pt idx="85">
                  <c:v>0.84375000000002243</c:v>
                </c:pt>
                <c:pt idx="86">
                  <c:v>0.78400000000002512</c:v>
                </c:pt>
                <c:pt idx="87">
                  <c:v>0.71825000000002737</c:v>
                </c:pt>
                <c:pt idx="88">
                  <c:v>0.64800000000002878</c:v>
                </c:pt>
                <c:pt idx="89">
                  <c:v>0.57475000000002974</c:v>
                </c:pt>
                <c:pt idx="90">
                  <c:v>0.50000000000002998</c:v>
                </c:pt>
                <c:pt idx="91">
                  <c:v>0.42525000000002977</c:v>
                </c:pt>
                <c:pt idx="92">
                  <c:v>0.35200000000002896</c:v>
                </c:pt>
                <c:pt idx="93">
                  <c:v>0.28175000000002726</c:v>
                </c:pt>
                <c:pt idx="94">
                  <c:v>0.21600000000002506</c:v>
                </c:pt>
                <c:pt idx="95">
                  <c:v>0.15625000000002243</c:v>
                </c:pt>
                <c:pt idx="96">
                  <c:v>0.10400000000001897</c:v>
                </c:pt>
                <c:pt idx="97">
                  <c:v>6.0750000000015181E-2</c:v>
                </c:pt>
                <c:pt idx="98">
                  <c:v>2.8000000000010683E-2</c:v>
                </c:pt>
                <c:pt idx="99">
                  <c:v>7.2500000000057518E-3</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numCache>
            </c:numRef>
          </c:yVal>
          <c:smooth val="0"/>
          <c:extLst>
            <c:ext xmlns:c16="http://schemas.microsoft.com/office/drawing/2014/chart" uri="{C3380CC4-5D6E-409C-BE32-E72D297353CC}">
              <c16:uniqueId val="{00000001-B027-4129-81AC-E3BFC7359AD0}"/>
            </c:ext>
          </c:extLst>
        </c:ser>
        <c:dLbls>
          <c:showLegendKey val="0"/>
          <c:showVal val="0"/>
          <c:showCatName val="0"/>
          <c:showSerName val="0"/>
          <c:showPercent val="0"/>
          <c:showBubbleSize val="0"/>
        </c:dLbls>
        <c:axId val="126214912"/>
        <c:axId val="126216448"/>
      </c:scatterChart>
      <c:valAx>
        <c:axId val="126214912"/>
        <c:scaling>
          <c:orientation val="minMax"/>
          <c:max val="4"/>
          <c:min val="-4"/>
        </c:scaling>
        <c:delete val="0"/>
        <c:axPos val="b"/>
        <c:numFmt formatCode="General" sourceLinked="1"/>
        <c:majorTickMark val="out"/>
        <c:minorTickMark val="none"/>
        <c:tickLblPos val="nextTo"/>
        <c:spPr>
          <a:ln>
            <a:solidFill>
              <a:schemeClr val="bg1">
                <a:lumMod val="75000"/>
              </a:schemeClr>
            </a:solidFill>
          </a:ln>
        </c:spPr>
        <c:crossAx val="126216448"/>
        <c:crosses val="autoZero"/>
        <c:crossBetween val="midCat"/>
      </c:valAx>
      <c:valAx>
        <c:axId val="126216448"/>
        <c:scaling>
          <c:orientation val="minMax"/>
          <c:max val="1.5"/>
          <c:min val="-0.5"/>
        </c:scaling>
        <c:delete val="0"/>
        <c:axPos val="l"/>
        <c:majorGridlines>
          <c:spPr>
            <a:ln>
              <a:solidFill>
                <a:schemeClr val="bg1">
                  <a:lumMod val="95000"/>
                </a:schemeClr>
              </a:solidFill>
            </a:ln>
          </c:spPr>
        </c:majorGridlines>
        <c:numFmt formatCode="General" sourceLinked="1"/>
        <c:majorTickMark val="out"/>
        <c:minorTickMark val="none"/>
        <c:tickLblPos val="nextTo"/>
        <c:spPr>
          <a:ln>
            <a:solidFill>
              <a:schemeClr val="bg1">
                <a:lumMod val="75000"/>
              </a:schemeClr>
            </a:solidFill>
          </a:ln>
        </c:spPr>
        <c:crossAx val="126214912"/>
        <c:crosses val="autoZero"/>
        <c:crossBetween val="midCat"/>
      </c:valAx>
    </c:plotArea>
    <c:plotVisOnly val="1"/>
    <c:dispBlanksAs val="gap"/>
    <c:showDLblsOverMax val="0"/>
  </c:chart>
  <c:txPr>
    <a:bodyPr/>
    <a:lstStyle/>
    <a:p>
      <a:pPr>
        <a:defRPr>
          <a:solidFill>
            <a:schemeClr val="bg1">
              <a:lumMod val="50000"/>
            </a:schemeClr>
          </a:solidFill>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2"/>
          <c:order val="0"/>
          <c:tx>
            <c:strRef>
              <c:f>Sheet1!$N$4</c:f>
              <c:strCache>
                <c:ptCount val="1"/>
                <c:pt idx="0">
                  <c:v>cap left unclipped</c:v>
                </c:pt>
              </c:strCache>
            </c:strRef>
          </c:tx>
          <c:spPr>
            <a:ln>
              <a:solidFill>
                <a:schemeClr val="bg1">
                  <a:lumMod val="75000"/>
                </a:schemeClr>
              </a:solidFill>
              <a:prstDash val="sysDash"/>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Sheet1!$N$5:$N$105</c:f>
              <c:numCache>
                <c:formatCode>General</c:formatCode>
                <c:ptCount val="101"/>
                <c:pt idx="0">
                  <c:v>-0.254</c:v>
                </c:pt>
                <c:pt idx="1">
                  <c:v>-0.21557480314960631</c:v>
                </c:pt>
                <c:pt idx="2">
                  <c:v>-0.18029921259842521</c:v>
                </c:pt>
                <c:pt idx="3">
                  <c:v>-0.14817322834645671</c:v>
                </c:pt>
                <c:pt idx="4">
                  <c:v>-0.11919685039370077</c:v>
                </c:pt>
                <c:pt idx="5">
                  <c:v>-9.3370078740157486E-2</c:v>
                </c:pt>
                <c:pt idx="6">
                  <c:v>-7.0692913385826783E-2</c:v>
                </c:pt>
                <c:pt idx="7">
                  <c:v>-5.1165354330708658E-2</c:v>
                </c:pt>
                <c:pt idx="8">
                  <c:v>-3.4787401574803152E-2</c:v>
                </c:pt>
                <c:pt idx="9">
                  <c:v>-2.1559055118110241E-2</c:v>
                </c:pt>
                <c:pt idx="10">
                  <c:v>-1.148031496062992E-2</c:v>
                </c:pt>
                <c:pt idx="11">
                  <c:v>-4.5511811023622051E-3</c:v>
                </c:pt>
                <c:pt idx="12">
                  <c:v>-7.7165354330708798E-4</c:v>
                </c:pt>
                <c:pt idx="13">
                  <c:v>-1.4173228346456719E-4</c:v>
                </c:pt>
                <c:pt idx="14">
                  <c:v>-2.6614173228346506E-3</c:v>
                </c:pt>
                <c:pt idx="15">
                  <c:v>-8.3307086614173177E-3</c:v>
                </c:pt>
                <c:pt idx="16">
                  <c:v>-1.71496062992126E-2</c:v>
                </c:pt>
                <c:pt idx="17">
                  <c:v>-2.9118110236220487E-2</c:v>
                </c:pt>
                <c:pt idx="18">
                  <c:v>-4.4236220472440933E-2</c:v>
                </c:pt>
                <c:pt idx="19">
                  <c:v>-6.2503937007874016E-2</c:v>
                </c:pt>
                <c:pt idx="20">
                  <c:v>-8.3921259842519705E-2</c:v>
                </c:pt>
                <c:pt idx="21">
                  <c:v>-0.10848818897637794</c:v>
                </c:pt>
                <c:pt idx="22">
                  <c:v>-0.13620472440944884</c:v>
                </c:pt>
                <c:pt idx="23">
                  <c:v>-0.16707086614173233</c:v>
                </c:pt>
                <c:pt idx="24">
                  <c:v>-0.20108661417322832</c:v>
                </c:pt>
                <c:pt idx="25">
                  <c:v>-0.23825196850393701</c:v>
                </c:pt>
                <c:pt idx="26">
                  <c:v>-0.27856692913385833</c:v>
                </c:pt>
                <c:pt idx="27">
                  <c:v>-0.32203149606299225</c:v>
                </c:pt>
                <c:pt idx="28">
                  <c:v>-0.36864566929133874</c:v>
                </c:pt>
                <c:pt idx="29">
                  <c:v>-0.41840944881889758</c:v>
                </c:pt>
                <c:pt idx="30">
                  <c:v>-0.47132283464566926</c:v>
                </c:pt>
                <c:pt idx="31">
                  <c:v>-0.52738582677165358</c:v>
                </c:pt>
                <c:pt idx="32">
                  <c:v>-0.58659842519685046</c:v>
                </c:pt>
                <c:pt idx="33">
                  <c:v>-0.64896062992125991</c:v>
                </c:pt>
                <c:pt idx="34">
                  <c:v>-0.71447244094488205</c:v>
                </c:pt>
                <c:pt idx="35">
                  <c:v>-0.78313385826771631</c:v>
                </c:pt>
                <c:pt idx="36">
                  <c:v>-0.8549448818897637</c:v>
                </c:pt>
                <c:pt idx="37">
                  <c:v>-0.92990551181102354</c:v>
                </c:pt>
                <c:pt idx="38">
                  <c:v>-1.0080157480314962</c:v>
                </c:pt>
                <c:pt idx="39">
                  <c:v>-1.0892755905511813</c:v>
                </c:pt>
                <c:pt idx="40">
                  <c:v>-1.1736850393700788</c:v>
                </c:pt>
                <c:pt idx="41">
                  <c:v>-1.2612440944881889</c:v>
                </c:pt>
                <c:pt idx="42">
                  <c:v>-1.3519527559055118</c:v>
                </c:pt>
                <c:pt idx="43">
                  <c:v>-1.4458110236220474</c:v>
                </c:pt>
                <c:pt idx="44">
                  <c:v>-1.5428188976377952</c:v>
                </c:pt>
                <c:pt idx="45">
                  <c:v>-1.6429763779527562</c:v>
                </c:pt>
                <c:pt idx="46">
                  <c:v>-1.7462834645669294</c:v>
                </c:pt>
                <c:pt idx="47">
                  <c:v>-1.8527401574803146</c:v>
                </c:pt>
                <c:pt idx="48">
                  <c:v>-1.9623464566929132</c:v>
                </c:pt>
                <c:pt idx="49">
                  <c:v>-2.0751023622047242</c:v>
                </c:pt>
                <c:pt idx="50">
                  <c:v>-2.1910078740157481</c:v>
                </c:pt>
                <c:pt idx="51">
                  <c:v>-2.3100629921259843</c:v>
                </c:pt>
                <c:pt idx="52">
                  <c:v>-2.4322677165354332</c:v>
                </c:pt>
                <c:pt idx="53">
                  <c:v>-2.5576220472440947</c:v>
                </c:pt>
                <c:pt idx="54">
                  <c:v>-2.6861259842519689</c:v>
                </c:pt>
                <c:pt idx="55">
                  <c:v>-2.8177795275590558</c:v>
                </c:pt>
                <c:pt idx="56">
                  <c:v>-2.9525826771653554</c:v>
                </c:pt>
                <c:pt idx="57">
                  <c:v>-3.0905354330708654</c:v>
                </c:pt>
                <c:pt idx="58">
                  <c:v>-3.2316377952755904</c:v>
                </c:pt>
                <c:pt idx="59">
                  <c:v>-3.3758897637795271</c:v>
                </c:pt>
                <c:pt idx="60">
                  <c:v>-3.523291338582677</c:v>
                </c:pt>
                <c:pt idx="61">
                  <c:v>-3.6738425196850391</c:v>
                </c:pt>
                <c:pt idx="62">
                  <c:v>-3.8275433070866143</c:v>
                </c:pt>
                <c:pt idx="63">
                  <c:v>-3.9843937007874017</c:v>
                </c:pt>
                <c:pt idx="64">
                  <c:v>-4.1443937007874014</c:v>
                </c:pt>
                <c:pt idx="65">
                  <c:v>-4.3075433070866147</c:v>
                </c:pt>
                <c:pt idx="66">
                  <c:v>-4.4738425196850402</c:v>
                </c:pt>
                <c:pt idx="67">
                  <c:v>-4.643291338582678</c:v>
                </c:pt>
                <c:pt idx="68">
                  <c:v>-4.8158897637795279</c:v>
                </c:pt>
                <c:pt idx="69">
                  <c:v>-4.9916377952755902</c:v>
                </c:pt>
                <c:pt idx="70">
                  <c:v>-5.1705354330708655</c:v>
                </c:pt>
                <c:pt idx="71">
                  <c:v>-5.352582677165354</c:v>
                </c:pt>
                <c:pt idx="72">
                  <c:v>-5.5377795275590547</c:v>
                </c:pt>
                <c:pt idx="73">
                  <c:v>-5.7261259842519676</c:v>
                </c:pt>
                <c:pt idx="74">
                  <c:v>-5.9176220472440946</c:v>
                </c:pt>
                <c:pt idx="75">
                  <c:v>-6.1122677165354329</c:v>
                </c:pt>
                <c:pt idx="76">
                  <c:v>-6.3100629921259843</c:v>
                </c:pt>
                <c:pt idx="77">
                  <c:v>-6.511007874015748</c:v>
                </c:pt>
                <c:pt idx="78">
                  <c:v>-6.7151023622047257</c:v>
                </c:pt>
                <c:pt idx="79">
                  <c:v>-6.9223464566929147</c:v>
                </c:pt>
                <c:pt idx="80">
                  <c:v>-7.132740157480316</c:v>
                </c:pt>
                <c:pt idx="81">
                  <c:v>-7.3462834645669304</c:v>
                </c:pt>
                <c:pt idx="82">
                  <c:v>-7.5629763779527552</c:v>
                </c:pt>
                <c:pt idx="83">
                  <c:v>-7.782818897637795</c:v>
                </c:pt>
                <c:pt idx="84">
                  <c:v>-8.0058110236220461</c:v>
                </c:pt>
                <c:pt idx="85">
                  <c:v>-8.2319527559055103</c:v>
                </c:pt>
                <c:pt idx="86">
                  <c:v>-8.4612440944881886</c:v>
                </c:pt>
                <c:pt idx="87">
                  <c:v>-8.6936850393700791</c:v>
                </c:pt>
                <c:pt idx="88">
                  <c:v>-8.9292755905511818</c:v>
                </c:pt>
                <c:pt idx="89">
                  <c:v>-9.1680157480314968</c:v>
                </c:pt>
                <c:pt idx="90">
                  <c:v>-9.4099055118110257</c:v>
                </c:pt>
                <c:pt idx="91">
                  <c:v>-9.6549448818897652</c:v>
                </c:pt>
                <c:pt idx="92">
                  <c:v>-9.9031338582677169</c:v>
                </c:pt>
                <c:pt idx="93">
                  <c:v>-10.154472440944883</c:v>
                </c:pt>
                <c:pt idx="94">
                  <c:v>-10.408960629921259</c:v>
                </c:pt>
                <c:pt idx="95">
                  <c:v>-10.666598425196851</c:v>
                </c:pt>
                <c:pt idx="96">
                  <c:v>-10.927385826771653</c:v>
                </c:pt>
                <c:pt idx="97">
                  <c:v>-11.191322834645668</c:v>
                </c:pt>
                <c:pt idx="98">
                  <c:v>-11.458409448818896</c:v>
                </c:pt>
                <c:pt idx="99">
                  <c:v>-11.728645669291339</c:v>
                </c:pt>
                <c:pt idx="100">
                  <c:v>-12.002031496062992</c:v>
                </c:pt>
              </c:numCache>
            </c:numRef>
          </c:yVal>
          <c:smooth val="0"/>
          <c:extLst>
            <c:ext xmlns:c16="http://schemas.microsoft.com/office/drawing/2014/chart" uri="{C3380CC4-5D6E-409C-BE32-E72D297353CC}">
              <c16:uniqueId val="{00000000-B7BE-467B-8A52-8862FC7C04FE}"/>
            </c:ext>
          </c:extLst>
        </c:ser>
        <c:ser>
          <c:idx val="3"/>
          <c:order val="1"/>
          <c:tx>
            <c:strRef>
              <c:f>Sheet1!$O$4</c:f>
              <c:strCache>
                <c:ptCount val="1"/>
                <c:pt idx="0">
                  <c:v>cap right unclipped</c:v>
                </c:pt>
              </c:strCache>
            </c:strRef>
          </c:tx>
          <c:spPr>
            <a:ln>
              <a:solidFill>
                <a:schemeClr val="bg1">
                  <a:lumMod val="75000"/>
                </a:schemeClr>
              </a:solidFill>
              <a:prstDash val="sysDash"/>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Sheet1!$O$5:$O$105</c:f>
              <c:numCache>
                <c:formatCode>General</c:formatCode>
                <c:ptCount val="101"/>
                <c:pt idx="0">
                  <c:v>-12.002031496062992</c:v>
                </c:pt>
                <c:pt idx="1">
                  <c:v>-11.728645669291339</c:v>
                </c:pt>
                <c:pt idx="2">
                  <c:v>-11.458409448818896</c:v>
                </c:pt>
                <c:pt idx="3">
                  <c:v>-11.191322834645668</c:v>
                </c:pt>
                <c:pt idx="4">
                  <c:v>-10.927385826771653</c:v>
                </c:pt>
                <c:pt idx="5">
                  <c:v>-10.666598425196851</c:v>
                </c:pt>
                <c:pt idx="6">
                  <c:v>-10.408960629921259</c:v>
                </c:pt>
                <c:pt idx="7">
                  <c:v>-10.154472440944881</c:v>
                </c:pt>
                <c:pt idx="8">
                  <c:v>-9.9031338582677169</c:v>
                </c:pt>
                <c:pt idx="9">
                  <c:v>-9.6549448818897652</c:v>
                </c:pt>
                <c:pt idx="10">
                  <c:v>-9.4099055118110257</c:v>
                </c:pt>
                <c:pt idx="11">
                  <c:v>-9.1680157480314968</c:v>
                </c:pt>
                <c:pt idx="12">
                  <c:v>-8.9292755905511818</c:v>
                </c:pt>
                <c:pt idx="13">
                  <c:v>-8.6936850393700791</c:v>
                </c:pt>
                <c:pt idx="14">
                  <c:v>-8.4612440944881886</c:v>
                </c:pt>
                <c:pt idx="15">
                  <c:v>-8.2319527559055103</c:v>
                </c:pt>
                <c:pt idx="16">
                  <c:v>-8.0058110236220461</c:v>
                </c:pt>
                <c:pt idx="17">
                  <c:v>-7.782818897637795</c:v>
                </c:pt>
                <c:pt idx="18">
                  <c:v>-7.5629763779527579</c:v>
                </c:pt>
                <c:pt idx="19">
                  <c:v>-7.3462834645669304</c:v>
                </c:pt>
                <c:pt idx="20">
                  <c:v>-7.132740157480316</c:v>
                </c:pt>
                <c:pt idx="21">
                  <c:v>-6.9223464566929147</c:v>
                </c:pt>
                <c:pt idx="22">
                  <c:v>-6.7151023622047257</c:v>
                </c:pt>
                <c:pt idx="23">
                  <c:v>-6.511007874015748</c:v>
                </c:pt>
                <c:pt idx="24">
                  <c:v>-6.3100629921259843</c:v>
                </c:pt>
                <c:pt idx="25">
                  <c:v>-6.1122677165354329</c:v>
                </c:pt>
                <c:pt idx="26">
                  <c:v>-5.9176220472440946</c:v>
                </c:pt>
                <c:pt idx="27">
                  <c:v>-5.7261259842519676</c:v>
                </c:pt>
                <c:pt idx="28">
                  <c:v>-5.5377795275590547</c:v>
                </c:pt>
                <c:pt idx="29">
                  <c:v>-5.352582677165354</c:v>
                </c:pt>
                <c:pt idx="30">
                  <c:v>-5.1705354330708655</c:v>
                </c:pt>
                <c:pt idx="31">
                  <c:v>-4.9916377952755902</c:v>
                </c:pt>
                <c:pt idx="32">
                  <c:v>-4.8158897637795262</c:v>
                </c:pt>
                <c:pt idx="33">
                  <c:v>-4.6432913385826762</c:v>
                </c:pt>
                <c:pt idx="34">
                  <c:v>-4.4738425196850384</c:v>
                </c:pt>
                <c:pt idx="35">
                  <c:v>-4.3075433070866147</c:v>
                </c:pt>
                <c:pt idx="36">
                  <c:v>-4.1443937007874014</c:v>
                </c:pt>
                <c:pt idx="37">
                  <c:v>-3.9843937007874017</c:v>
                </c:pt>
                <c:pt idx="38">
                  <c:v>-3.8275433070866143</c:v>
                </c:pt>
                <c:pt idx="39">
                  <c:v>-3.6738425196850391</c:v>
                </c:pt>
                <c:pt idx="40">
                  <c:v>-3.523291338582677</c:v>
                </c:pt>
                <c:pt idx="41">
                  <c:v>-3.375889763779528</c:v>
                </c:pt>
                <c:pt idx="42">
                  <c:v>-3.2316377952755908</c:v>
                </c:pt>
                <c:pt idx="43">
                  <c:v>-3.0905354330708663</c:v>
                </c:pt>
                <c:pt idx="44">
                  <c:v>-2.9525826771653545</c:v>
                </c:pt>
                <c:pt idx="45">
                  <c:v>-2.8177795275590549</c:v>
                </c:pt>
                <c:pt idx="46">
                  <c:v>-2.6861259842519685</c:v>
                </c:pt>
                <c:pt idx="47">
                  <c:v>-2.5576220472440947</c:v>
                </c:pt>
                <c:pt idx="48">
                  <c:v>-2.4322677165354332</c:v>
                </c:pt>
                <c:pt idx="49">
                  <c:v>-2.3100629921259843</c:v>
                </c:pt>
                <c:pt idx="50">
                  <c:v>-2.1910078740157481</c:v>
                </c:pt>
                <c:pt idx="51">
                  <c:v>-2.0751023622047242</c:v>
                </c:pt>
                <c:pt idx="52">
                  <c:v>-1.9623464566929132</c:v>
                </c:pt>
                <c:pt idx="53">
                  <c:v>-1.8527401574803146</c:v>
                </c:pt>
                <c:pt idx="54">
                  <c:v>-1.7462834645669287</c:v>
                </c:pt>
                <c:pt idx="55">
                  <c:v>-1.6429763779527555</c:v>
                </c:pt>
                <c:pt idx="56">
                  <c:v>-1.5428188976377948</c:v>
                </c:pt>
                <c:pt idx="57">
                  <c:v>-1.4458110236220478</c:v>
                </c:pt>
                <c:pt idx="58">
                  <c:v>-1.3519527559055122</c:v>
                </c:pt>
                <c:pt idx="59">
                  <c:v>-1.2612440944881893</c:v>
                </c:pt>
                <c:pt idx="60">
                  <c:v>-1.1736850393700788</c:v>
                </c:pt>
                <c:pt idx="61">
                  <c:v>-1.0892755905511813</c:v>
                </c:pt>
                <c:pt idx="62">
                  <c:v>-1.0080157480314962</c:v>
                </c:pt>
                <c:pt idx="63">
                  <c:v>-0.92990551181102354</c:v>
                </c:pt>
                <c:pt idx="64">
                  <c:v>-0.8549448818897637</c:v>
                </c:pt>
                <c:pt idx="65">
                  <c:v>-0.78313385826771631</c:v>
                </c:pt>
                <c:pt idx="66">
                  <c:v>-0.7144724409448816</c:v>
                </c:pt>
                <c:pt idx="67">
                  <c:v>-0.64896062992125969</c:v>
                </c:pt>
                <c:pt idx="68">
                  <c:v>-0.58659842519685013</c:v>
                </c:pt>
                <c:pt idx="69">
                  <c:v>-0.52738582677165391</c:v>
                </c:pt>
                <c:pt idx="70">
                  <c:v>-0.47132283464566954</c:v>
                </c:pt>
                <c:pt idx="71">
                  <c:v>-0.41840944881889786</c:v>
                </c:pt>
                <c:pt idx="72">
                  <c:v>-0.36864566929133874</c:v>
                </c:pt>
                <c:pt idx="73">
                  <c:v>-0.32203149606299225</c:v>
                </c:pt>
                <c:pt idx="74">
                  <c:v>-0.27856692913385833</c:v>
                </c:pt>
                <c:pt idx="75">
                  <c:v>-0.23825196850393701</c:v>
                </c:pt>
                <c:pt idx="76">
                  <c:v>-0.20108661417322832</c:v>
                </c:pt>
                <c:pt idx="77">
                  <c:v>-0.16707086614173222</c:v>
                </c:pt>
                <c:pt idx="78">
                  <c:v>-0.13620472440944875</c:v>
                </c:pt>
                <c:pt idx="79">
                  <c:v>-0.10848818897637785</c:v>
                </c:pt>
                <c:pt idx="80">
                  <c:v>-8.392125984251958E-2</c:v>
                </c:pt>
                <c:pt idx="81">
                  <c:v>-6.2503937007873905E-2</c:v>
                </c:pt>
                <c:pt idx="82">
                  <c:v>-4.4236220472441024E-2</c:v>
                </c:pt>
                <c:pt idx="83">
                  <c:v>-2.9118110236220521E-2</c:v>
                </c:pt>
                <c:pt idx="84">
                  <c:v>-1.7149606299212632E-2</c:v>
                </c:pt>
                <c:pt idx="85">
                  <c:v>-8.3307086614173385E-3</c:v>
                </c:pt>
                <c:pt idx="86">
                  <c:v>-2.6614173228346506E-3</c:v>
                </c:pt>
                <c:pt idx="87">
                  <c:v>-1.4173228346456719E-4</c:v>
                </c:pt>
                <c:pt idx="88">
                  <c:v>-7.7165354330708798E-4</c:v>
                </c:pt>
                <c:pt idx="89">
                  <c:v>-4.551181102362213E-3</c:v>
                </c:pt>
                <c:pt idx="90">
                  <c:v>-1.1480314960629942E-2</c:v>
                </c:pt>
                <c:pt idx="91">
                  <c:v>-2.1559055118110276E-2</c:v>
                </c:pt>
                <c:pt idx="92">
                  <c:v>-3.4787401574803214E-2</c:v>
                </c:pt>
                <c:pt idx="93">
                  <c:v>-5.1165354330708755E-2</c:v>
                </c:pt>
                <c:pt idx="94">
                  <c:v>-7.0692913385826672E-2</c:v>
                </c:pt>
                <c:pt idx="95">
                  <c:v>-9.3370078740157389E-2</c:v>
                </c:pt>
                <c:pt idx="96">
                  <c:v>-0.1191968503937007</c:v>
                </c:pt>
                <c:pt idx="97">
                  <c:v>-0.14817322834645663</c:v>
                </c:pt>
                <c:pt idx="98">
                  <c:v>-0.18029921259842516</c:v>
                </c:pt>
                <c:pt idx="99">
                  <c:v>-0.21557480314960625</c:v>
                </c:pt>
                <c:pt idx="100">
                  <c:v>-0.254</c:v>
                </c:pt>
              </c:numCache>
            </c:numRef>
          </c:yVal>
          <c:smooth val="0"/>
          <c:extLst>
            <c:ext xmlns:c16="http://schemas.microsoft.com/office/drawing/2014/chart" uri="{C3380CC4-5D6E-409C-BE32-E72D297353CC}">
              <c16:uniqueId val="{00000001-B7BE-467B-8A52-8862FC7C04FE}"/>
            </c:ext>
          </c:extLst>
        </c:ser>
        <c:ser>
          <c:idx val="0"/>
          <c:order val="2"/>
          <c:tx>
            <c:strRef>
              <c:f>Sheet1!$K$4</c:f>
              <c:strCache>
                <c:ptCount val="1"/>
                <c:pt idx="0">
                  <c:v>cap left clipped</c:v>
                </c:pt>
              </c:strCache>
            </c:strRef>
          </c:tx>
          <c:spPr>
            <a:ln>
              <a:solidFill>
                <a:schemeClr val="tx1">
                  <a:lumMod val="75000"/>
                  <a:lumOff val="25000"/>
                </a:schemeClr>
              </a:solidFill>
              <a:prstDash val="solid"/>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Sheet1!$K$5:$K$105</c:f>
              <c:numCache>
                <c:formatCode>General</c:formatCode>
                <c:ptCount val="101"/>
                <c:pt idx="0">
                  <c:v>-0.254</c:v>
                </c:pt>
                <c:pt idx="1">
                  <c:v>-0.21557480314960631</c:v>
                </c:pt>
                <c:pt idx="2">
                  <c:v>-0.18029921259842521</c:v>
                </c:pt>
                <c:pt idx="3">
                  <c:v>-0.14817322834645671</c:v>
                </c:pt>
                <c:pt idx="4">
                  <c:v>-0.11919685039370077</c:v>
                </c:pt>
                <c:pt idx="5">
                  <c:v>-9.3370078740157486E-2</c:v>
                </c:pt>
                <c:pt idx="6">
                  <c:v>-7.0692913385826783E-2</c:v>
                </c:pt>
                <c:pt idx="7">
                  <c:v>-5.1165354330708658E-2</c:v>
                </c:pt>
                <c:pt idx="8">
                  <c:v>-3.4787401574803152E-2</c:v>
                </c:pt>
                <c:pt idx="9">
                  <c:v>-2.1559055118110241E-2</c:v>
                </c:pt>
                <c:pt idx="10">
                  <c:v>-1.148031496062992E-2</c:v>
                </c:pt>
                <c:pt idx="11">
                  <c:v>-4.5511811023622051E-3</c:v>
                </c:pt>
                <c:pt idx="12">
                  <c:v>-7.7165354330708798E-4</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pt idx="100">
                  <c:v>#N/A</c:v>
                </c:pt>
              </c:numCache>
            </c:numRef>
          </c:yVal>
          <c:smooth val="0"/>
          <c:extLst>
            <c:ext xmlns:c16="http://schemas.microsoft.com/office/drawing/2014/chart" uri="{C3380CC4-5D6E-409C-BE32-E72D297353CC}">
              <c16:uniqueId val="{00000002-B7BE-467B-8A52-8862FC7C04FE}"/>
            </c:ext>
          </c:extLst>
        </c:ser>
        <c:ser>
          <c:idx val="1"/>
          <c:order val="3"/>
          <c:tx>
            <c:strRef>
              <c:f>Sheet1!$L$4</c:f>
              <c:strCache>
                <c:ptCount val="1"/>
                <c:pt idx="0">
                  <c:v>cap right clipped</c:v>
                </c:pt>
              </c:strCache>
            </c:strRef>
          </c:tx>
          <c:spPr>
            <a:ln>
              <a:solidFill>
                <a:schemeClr val="tx1">
                  <a:lumMod val="75000"/>
                  <a:lumOff val="25000"/>
                </a:schemeClr>
              </a:solidFill>
              <a:prstDash val="solid"/>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Sheet1!$L$5:$L$105</c:f>
              <c:numCache>
                <c:formatCode>General</c:formatCode>
                <c:ptCount val="101"/>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-7.7165354330708798E-4</c:v>
                </c:pt>
                <c:pt idx="89">
                  <c:v>-4.551181102362213E-3</c:v>
                </c:pt>
                <c:pt idx="90">
                  <c:v>-1.1480314960629942E-2</c:v>
                </c:pt>
                <c:pt idx="91">
                  <c:v>-2.1559055118110276E-2</c:v>
                </c:pt>
                <c:pt idx="92">
                  <c:v>-3.4787401574803214E-2</c:v>
                </c:pt>
                <c:pt idx="93">
                  <c:v>-5.1165354330708755E-2</c:v>
                </c:pt>
                <c:pt idx="94">
                  <c:v>-7.0692913385826672E-2</c:v>
                </c:pt>
                <c:pt idx="95">
                  <c:v>-9.3370078740157389E-2</c:v>
                </c:pt>
                <c:pt idx="96">
                  <c:v>-0.1191968503937007</c:v>
                </c:pt>
                <c:pt idx="97">
                  <c:v>-0.14817322834645663</c:v>
                </c:pt>
                <c:pt idx="98">
                  <c:v>-0.18029921259842516</c:v>
                </c:pt>
                <c:pt idx="99">
                  <c:v>-0.21557480314960625</c:v>
                </c:pt>
                <c:pt idx="100">
                  <c:v>-0.254</c:v>
                </c:pt>
              </c:numCache>
            </c:numRef>
          </c:yVal>
          <c:smooth val="0"/>
          <c:extLst>
            <c:ext xmlns:c16="http://schemas.microsoft.com/office/drawing/2014/chart" uri="{C3380CC4-5D6E-409C-BE32-E72D297353CC}">
              <c16:uniqueId val="{00000003-B7BE-467B-8A52-8862FC7C04FE}"/>
            </c:ext>
          </c:extLst>
        </c:ser>
        <c:ser>
          <c:idx val="4"/>
          <c:order val="4"/>
          <c:tx>
            <c:strRef>
              <c:f>Sheet1!$M$4</c:f>
              <c:strCache>
                <c:ptCount val="1"/>
                <c:pt idx="0">
                  <c:v>parab</c:v>
                </c:pt>
              </c:strCache>
            </c:strRef>
          </c:tx>
          <c:spPr>
            <a:ln>
              <a:solidFill>
                <a:schemeClr val="tx1">
                  <a:lumMod val="75000"/>
                  <a:lumOff val="25000"/>
                </a:schemeClr>
              </a:solidFill>
              <a:prstDash val="solid"/>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Sheet1!$M$5:$M$105</c:f>
              <c:numCache>
                <c:formatCode>General</c:formatCode>
                <c:ptCount val="101"/>
                <c:pt idx="0">
                  <c:v>1.3404825737265416</c:v>
                </c:pt>
                <c:pt idx="1">
                  <c:v>1.2873994638069703</c:v>
                </c:pt>
                <c:pt idx="2">
                  <c:v>1.2353887399463808</c:v>
                </c:pt>
                <c:pt idx="3">
                  <c:v>1.1844504021447722</c:v>
                </c:pt>
                <c:pt idx="4">
                  <c:v>1.1345844504021447</c:v>
                </c:pt>
                <c:pt idx="5">
                  <c:v>1.0857908847184987</c:v>
                </c:pt>
                <c:pt idx="6">
                  <c:v>1.0380697050938337</c:v>
                </c:pt>
                <c:pt idx="7">
                  <c:v>0.99142091152815004</c:v>
                </c:pt>
                <c:pt idx="8">
                  <c:v>0.9458445040214476</c:v>
                </c:pt>
                <c:pt idx="9">
                  <c:v>0.90134048257372668</c:v>
                </c:pt>
                <c:pt idx="10">
                  <c:v>0.85790884718498672</c:v>
                </c:pt>
                <c:pt idx="11">
                  <c:v>0.81554959785522796</c:v>
                </c:pt>
                <c:pt idx="12">
                  <c:v>0.77426273458445039</c:v>
                </c:pt>
                <c:pt idx="13">
                  <c:v>0.73404825737265411</c:v>
                </c:pt>
                <c:pt idx="14">
                  <c:v>0.69490616621983914</c:v>
                </c:pt>
                <c:pt idx="15">
                  <c:v>0.65683646112600524</c:v>
                </c:pt>
                <c:pt idx="16">
                  <c:v>0.61983914209115276</c:v>
                </c:pt>
                <c:pt idx="17">
                  <c:v>0.58391420911528136</c:v>
                </c:pt>
                <c:pt idx="18">
                  <c:v>0.54906166219839148</c:v>
                </c:pt>
                <c:pt idx="19">
                  <c:v>0.51528150134048256</c:v>
                </c:pt>
                <c:pt idx="20">
                  <c:v>0.48257372654155495</c:v>
                </c:pt>
                <c:pt idx="21">
                  <c:v>0.45093833780160869</c:v>
                </c:pt>
                <c:pt idx="22">
                  <c:v>0.42037533512064351</c:v>
                </c:pt>
                <c:pt idx="23">
                  <c:v>0.39088471849865958</c:v>
                </c:pt>
                <c:pt idx="24">
                  <c:v>0.36246648793565689</c:v>
                </c:pt>
                <c:pt idx="25">
                  <c:v>0.33512064343163539</c:v>
                </c:pt>
                <c:pt idx="26">
                  <c:v>0.30884718498659519</c:v>
                </c:pt>
                <c:pt idx="27">
                  <c:v>0.28364611260053613</c:v>
                </c:pt>
                <c:pt idx="28">
                  <c:v>0.25951742627345842</c:v>
                </c:pt>
                <c:pt idx="29">
                  <c:v>0.23646112600536198</c:v>
                </c:pt>
                <c:pt idx="30">
                  <c:v>0.21447721179624668</c:v>
                </c:pt>
                <c:pt idx="31">
                  <c:v>0.1935656836461126</c:v>
                </c:pt>
                <c:pt idx="32">
                  <c:v>0.17372654155495978</c:v>
                </c:pt>
                <c:pt idx="33">
                  <c:v>0.15495978552278819</c:v>
                </c:pt>
                <c:pt idx="34">
                  <c:v>0.13726541554959781</c:v>
                </c:pt>
                <c:pt idx="35">
                  <c:v>0.12064343163538878</c:v>
                </c:pt>
                <c:pt idx="36">
                  <c:v>0.10509383378016088</c:v>
                </c:pt>
                <c:pt idx="37">
                  <c:v>9.0616621983914222E-2</c:v>
                </c:pt>
                <c:pt idx="38">
                  <c:v>7.7211796246648798E-2</c:v>
                </c:pt>
                <c:pt idx="39">
                  <c:v>6.4879356568364605E-2</c:v>
                </c:pt>
                <c:pt idx="40">
                  <c:v>5.3619302949061635E-2</c:v>
                </c:pt>
                <c:pt idx="41">
                  <c:v>4.3431635388739974E-2</c:v>
                </c:pt>
                <c:pt idx="42">
                  <c:v>3.4316353887399481E-2</c:v>
                </c:pt>
                <c:pt idx="43">
                  <c:v>2.6273458445040219E-2</c:v>
                </c:pt>
                <c:pt idx="44">
                  <c:v>1.9302949061662199E-2</c:v>
                </c:pt>
                <c:pt idx="45">
                  <c:v>1.3404825737265409E-2</c:v>
                </c:pt>
                <c:pt idx="46">
                  <c:v>8.5790884718498564E-3</c:v>
                </c:pt>
                <c:pt idx="47">
                  <c:v>4.8257372654155585E-3</c:v>
                </c:pt>
                <c:pt idx="48">
                  <c:v>2.1447721179624702E-3</c:v>
                </c:pt>
                <c:pt idx="49">
                  <c:v>5.3619302949061754E-4</c:v>
                </c:pt>
                <c:pt idx="50">
                  <c:v>0</c:v>
                </c:pt>
                <c:pt idx="51">
                  <c:v>5.3619302949061754E-4</c:v>
                </c:pt>
                <c:pt idx="52">
                  <c:v>2.1447721179624702E-3</c:v>
                </c:pt>
                <c:pt idx="53">
                  <c:v>4.8257372654155585E-3</c:v>
                </c:pt>
                <c:pt idx="54">
                  <c:v>8.5790884718498807E-3</c:v>
                </c:pt>
                <c:pt idx="55">
                  <c:v>1.3404825737265438E-2</c:v>
                </c:pt>
                <c:pt idx="56">
                  <c:v>1.9302949061662234E-2</c:v>
                </c:pt>
                <c:pt idx="57">
                  <c:v>2.6273458445040178E-2</c:v>
                </c:pt>
                <c:pt idx="58">
                  <c:v>3.4316353887399426E-2</c:v>
                </c:pt>
                <c:pt idx="59">
                  <c:v>4.3431635388739918E-2</c:v>
                </c:pt>
                <c:pt idx="60">
                  <c:v>5.3619302949061635E-2</c:v>
                </c:pt>
                <c:pt idx="61">
                  <c:v>6.4879356568364605E-2</c:v>
                </c:pt>
                <c:pt idx="62">
                  <c:v>7.7211796246648798E-2</c:v>
                </c:pt>
                <c:pt idx="63">
                  <c:v>9.0616621983914222E-2</c:v>
                </c:pt>
                <c:pt idx="64">
                  <c:v>0.10509383378016088</c:v>
                </c:pt>
                <c:pt idx="65">
                  <c:v>0.12064343163538878</c:v>
                </c:pt>
                <c:pt idx="66">
                  <c:v>0.13726541554959792</c:v>
                </c:pt>
                <c:pt idx="67">
                  <c:v>0.15495978552278827</c:v>
                </c:pt>
                <c:pt idx="68">
                  <c:v>0.1737265415549599</c:v>
                </c:pt>
                <c:pt idx="69">
                  <c:v>0.19356568364611249</c:v>
                </c:pt>
                <c:pt idx="70">
                  <c:v>0.21447721179624654</c:v>
                </c:pt>
                <c:pt idx="71">
                  <c:v>0.23646112600536187</c:v>
                </c:pt>
                <c:pt idx="72">
                  <c:v>0.25951742627345842</c:v>
                </c:pt>
                <c:pt idx="73">
                  <c:v>0.28364611260053613</c:v>
                </c:pt>
                <c:pt idx="74">
                  <c:v>0.30884718498659519</c:v>
                </c:pt>
                <c:pt idx="75">
                  <c:v>0.33512064343163539</c:v>
                </c:pt>
                <c:pt idx="76">
                  <c:v>0.36246648793565689</c:v>
                </c:pt>
                <c:pt idx="77">
                  <c:v>0.39088471849865958</c:v>
                </c:pt>
                <c:pt idx="78">
                  <c:v>0.42037533512064351</c:v>
                </c:pt>
                <c:pt idx="79">
                  <c:v>0.45093833780160869</c:v>
                </c:pt>
                <c:pt idx="80">
                  <c:v>0.48257372654155511</c:v>
                </c:pt>
                <c:pt idx="81">
                  <c:v>0.51528150134048278</c:v>
                </c:pt>
                <c:pt idx="82">
                  <c:v>0.54906166219839125</c:v>
                </c:pt>
                <c:pt idx="83">
                  <c:v>0.58391420911528136</c:v>
                </c:pt>
                <c:pt idx="84">
                  <c:v>0.61983914209115276</c:v>
                </c:pt>
                <c:pt idx="85">
                  <c:v>0.65683646112600524</c:v>
                </c:pt>
                <c:pt idx="86">
                  <c:v>0.69490616621983914</c:v>
                </c:pt>
                <c:pt idx="87">
                  <c:v>0.73404825737265411</c:v>
                </c:pt>
                <c:pt idx="88">
                  <c:v>0.77426273458445039</c:v>
                </c:pt>
                <c:pt idx="89">
                  <c:v>0.81554959785522796</c:v>
                </c:pt>
                <c:pt idx="90">
                  <c:v>0.85790884718498672</c:v>
                </c:pt>
                <c:pt idx="91">
                  <c:v>0.90134048257372668</c:v>
                </c:pt>
                <c:pt idx="92">
                  <c:v>0.94584450402144793</c:v>
                </c:pt>
                <c:pt idx="93">
                  <c:v>0.99142091152815037</c:v>
                </c:pt>
                <c:pt idx="94">
                  <c:v>1.0380697050938337</c:v>
                </c:pt>
                <c:pt idx="95">
                  <c:v>1.0857908847184985</c:v>
                </c:pt>
                <c:pt idx="96">
                  <c:v>1.1345844504021445</c:v>
                </c:pt>
                <c:pt idx="97">
                  <c:v>1.1844504021447722</c:v>
                </c:pt>
                <c:pt idx="98">
                  <c:v>1.2353887399463808</c:v>
                </c:pt>
                <c:pt idx="99">
                  <c:v>1.2873994638069703</c:v>
                </c:pt>
                <c:pt idx="100">
                  <c:v>1.3404825737265416</c:v>
                </c:pt>
              </c:numCache>
            </c:numRef>
          </c:yVal>
          <c:smooth val="0"/>
          <c:extLst>
            <c:ext xmlns:c16="http://schemas.microsoft.com/office/drawing/2014/chart" uri="{C3380CC4-5D6E-409C-BE32-E72D297353CC}">
              <c16:uniqueId val="{00000004-B7BE-467B-8A52-8862FC7C04FE}"/>
            </c:ext>
          </c:extLst>
        </c:ser>
        <c:dLbls>
          <c:showLegendKey val="0"/>
          <c:showVal val="0"/>
          <c:showCatName val="0"/>
          <c:showSerName val="0"/>
          <c:showPercent val="0"/>
          <c:showBubbleSize val="0"/>
        </c:dLbls>
        <c:axId val="120941184"/>
        <c:axId val="120959360"/>
      </c:scatterChart>
      <c:valAx>
        <c:axId val="120941184"/>
        <c:scaling>
          <c:orientation val="minMax"/>
          <c:max val="1"/>
        </c:scaling>
        <c:delete val="0"/>
        <c:axPos val="b"/>
        <c:numFmt formatCode="General" sourceLinked="1"/>
        <c:majorTickMark val="out"/>
        <c:minorTickMark val="none"/>
        <c:tickLblPos val="nextTo"/>
        <c:spPr>
          <a:ln>
            <a:solidFill>
              <a:schemeClr val="bg1">
                <a:lumMod val="75000"/>
              </a:schemeClr>
            </a:solidFill>
          </a:ln>
        </c:spPr>
        <c:crossAx val="120959360"/>
        <c:crosses val="autoZero"/>
        <c:crossBetween val="midCat"/>
        <c:majorUnit val="0.25"/>
      </c:valAx>
      <c:valAx>
        <c:axId val="120959360"/>
        <c:scaling>
          <c:orientation val="minMax"/>
          <c:max val="1.5"/>
          <c:min val="-0.5"/>
        </c:scaling>
        <c:delete val="0"/>
        <c:axPos val="l"/>
        <c:majorGridlines>
          <c:spPr>
            <a:ln>
              <a:solidFill>
                <a:schemeClr val="bg1">
                  <a:lumMod val="75000"/>
                </a:schemeClr>
              </a:solidFill>
            </a:ln>
          </c:spPr>
        </c:majorGridlines>
        <c:numFmt formatCode="General" sourceLinked="1"/>
        <c:majorTickMark val="out"/>
        <c:minorTickMark val="none"/>
        <c:tickLblPos val="nextTo"/>
        <c:spPr>
          <a:ln>
            <a:solidFill>
              <a:schemeClr val="bg1">
                <a:lumMod val="75000"/>
              </a:schemeClr>
            </a:solidFill>
          </a:ln>
        </c:spPr>
        <c:crossAx val="120941184"/>
        <c:crosses val="autoZero"/>
        <c:crossBetween val="midCat"/>
        <c:majorUnit val="0.5"/>
      </c:valAx>
    </c:plotArea>
    <c:plotVisOnly val="1"/>
    <c:dispBlanksAs val="gap"/>
    <c:showDLblsOverMax val="0"/>
  </c:chart>
  <c:txPr>
    <a:bodyPr/>
    <a:lstStyle/>
    <a:p>
      <a:pPr>
        <a:defRPr>
          <a:solidFill>
            <a:schemeClr val="bg1">
              <a:lumMod val="50000"/>
            </a:schemeClr>
          </a:solidFill>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2"/>
          <c:order val="0"/>
          <c:tx>
            <c:strRef>
              <c:f>Sheet1!$N$4</c:f>
              <c:strCache>
                <c:ptCount val="1"/>
                <c:pt idx="0">
                  <c:v>cap left unclipped</c:v>
                </c:pt>
              </c:strCache>
            </c:strRef>
          </c:tx>
          <c:spPr>
            <a:ln>
              <a:solidFill>
                <a:schemeClr val="bg1">
                  <a:lumMod val="75000"/>
                </a:schemeClr>
              </a:solidFill>
              <a:prstDash val="sysDash"/>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Sheet1!$N$5:$N$105</c:f>
              <c:numCache>
                <c:formatCode>General</c:formatCode>
                <c:ptCount val="101"/>
                <c:pt idx="0">
                  <c:v>-0.254</c:v>
                </c:pt>
                <c:pt idx="1">
                  <c:v>-0.21557480314960631</c:v>
                </c:pt>
                <c:pt idx="2">
                  <c:v>-0.18029921259842521</c:v>
                </c:pt>
                <c:pt idx="3">
                  <c:v>-0.14817322834645671</c:v>
                </c:pt>
                <c:pt idx="4">
                  <c:v>-0.11919685039370077</c:v>
                </c:pt>
                <c:pt idx="5">
                  <c:v>-9.3370078740157486E-2</c:v>
                </c:pt>
                <c:pt idx="6">
                  <c:v>-7.0692913385826783E-2</c:v>
                </c:pt>
                <c:pt idx="7">
                  <c:v>-5.1165354330708658E-2</c:v>
                </c:pt>
                <c:pt idx="8">
                  <c:v>-3.4787401574803152E-2</c:v>
                </c:pt>
                <c:pt idx="9">
                  <c:v>-2.1559055118110241E-2</c:v>
                </c:pt>
                <c:pt idx="10">
                  <c:v>-1.148031496062992E-2</c:v>
                </c:pt>
                <c:pt idx="11">
                  <c:v>-4.5511811023622051E-3</c:v>
                </c:pt>
                <c:pt idx="12">
                  <c:v>-7.7165354330708798E-4</c:v>
                </c:pt>
                <c:pt idx="13">
                  <c:v>-1.4173228346456719E-4</c:v>
                </c:pt>
                <c:pt idx="14">
                  <c:v>-2.6614173228346506E-3</c:v>
                </c:pt>
                <c:pt idx="15">
                  <c:v>-8.3307086614173177E-3</c:v>
                </c:pt>
                <c:pt idx="16">
                  <c:v>-1.71496062992126E-2</c:v>
                </c:pt>
                <c:pt idx="17">
                  <c:v>-2.9118110236220487E-2</c:v>
                </c:pt>
                <c:pt idx="18">
                  <c:v>-4.4236220472440933E-2</c:v>
                </c:pt>
                <c:pt idx="19">
                  <c:v>-6.2503937007874016E-2</c:v>
                </c:pt>
                <c:pt idx="20">
                  <c:v>-8.3921259842519705E-2</c:v>
                </c:pt>
                <c:pt idx="21">
                  <c:v>-0.10848818897637794</c:v>
                </c:pt>
                <c:pt idx="22">
                  <c:v>-0.13620472440944884</c:v>
                </c:pt>
                <c:pt idx="23">
                  <c:v>-0.16707086614173233</c:v>
                </c:pt>
                <c:pt idx="24">
                  <c:v>-0.20108661417322832</c:v>
                </c:pt>
                <c:pt idx="25">
                  <c:v>-0.23825196850393701</c:v>
                </c:pt>
                <c:pt idx="26">
                  <c:v>-0.27856692913385833</c:v>
                </c:pt>
                <c:pt idx="27">
                  <c:v>-0.32203149606299225</c:v>
                </c:pt>
                <c:pt idx="28">
                  <c:v>-0.36864566929133874</c:v>
                </c:pt>
                <c:pt idx="29">
                  <c:v>-0.41840944881889758</c:v>
                </c:pt>
                <c:pt idx="30">
                  <c:v>-0.47132283464566926</c:v>
                </c:pt>
                <c:pt idx="31">
                  <c:v>-0.52738582677165358</c:v>
                </c:pt>
                <c:pt idx="32">
                  <c:v>-0.58659842519685046</c:v>
                </c:pt>
                <c:pt idx="33">
                  <c:v>-0.64896062992125991</c:v>
                </c:pt>
                <c:pt idx="34">
                  <c:v>-0.71447244094488205</c:v>
                </c:pt>
                <c:pt idx="35">
                  <c:v>-0.78313385826771631</c:v>
                </c:pt>
                <c:pt idx="36">
                  <c:v>-0.8549448818897637</c:v>
                </c:pt>
                <c:pt idx="37">
                  <c:v>-0.92990551181102354</c:v>
                </c:pt>
                <c:pt idx="38">
                  <c:v>-1.0080157480314962</c:v>
                </c:pt>
                <c:pt idx="39">
                  <c:v>-1.0892755905511813</c:v>
                </c:pt>
                <c:pt idx="40">
                  <c:v>-1.1736850393700788</c:v>
                </c:pt>
                <c:pt idx="41">
                  <c:v>-1.2612440944881889</c:v>
                </c:pt>
                <c:pt idx="42">
                  <c:v>-1.3519527559055118</c:v>
                </c:pt>
                <c:pt idx="43">
                  <c:v>-1.4458110236220474</c:v>
                </c:pt>
                <c:pt idx="44">
                  <c:v>-1.5428188976377952</c:v>
                </c:pt>
                <c:pt idx="45">
                  <c:v>-1.6429763779527562</c:v>
                </c:pt>
                <c:pt idx="46">
                  <c:v>-1.7462834645669294</c:v>
                </c:pt>
                <c:pt idx="47">
                  <c:v>-1.8527401574803146</c:v>
                </c:pt>
                <c:pt idx="48">
                  <c:v>-1.9623464566929132</c:v>
                </c:pt>
                <c:pt idx="49">
                  <c:v>-2.0751023622047242</c:v>
                </c:pt>
                <c:pt idx="50">
                  <c:v>-2.1910078740157481</c:v>
                </c:pt>
                <c:pt idx="51">
                  <c:v>-2.3100629921259843</c:v>
                </c:pt>
                <c:pt idx="52">
                  <c:v>-2.4322677165354332</c:v>
                </c:pt>
                <c:pt idx="53">
                  <c:v>-2.5576220472440947</c:v>
                </c:pt>
                <c:pt idx="54">
                  <c:v>-2.6861259842519689</c:v>
                </c:pt>
                <c:pt idx="55">
                  <c:v>-2.8177795275590558</c:v>
                </c:pt>
                <c:pt idx="56">
                  <c:v>-2.9525826771653554</c:v>
                </c:pt>
                <c:pt idx="57">
                  <c:v>-3.0905354330708654</c:v>
                </c:pt>
                <c:pt idx="58">
                  <c:v>-3.2316377952755904</c:v>
                </c:pt>
                <c:pt idx="59">
                  <c:v>-3.3758897637795271</c:v>
                </c:pt>
                <c:pt idx="60">
                  <c:v>-3.523291338582677</c:v>
                </c:pt>
                <c:pt idx="61">
                  <c:v>-3.6738425196850391</c:v>
                </c:pt>
                <c:pt idx="62">
                  <c:v>-3.8275433070866143</c:v>
                </c:pt>
                <c:pt idx="63">
                  <c:v>-3.9843937007874017</c:v>
                </c:pt>
                <c:pt idx="64">
                  <c:v>-4.1443937007874014</c:v>
                </c:pt>
                <c:pt idx="65">
                  <c:v>-4.3075433070866147</c:v>
                </c:pt>
                <c:pt idx="66">
                  <c:v>-4.4738425196850402</c:v>
                </c:pt>
                <c:pt idx="67">
                  <c:v>-4.643291338582678</c:v>
                </c:pt>
                <c:pt idx="68">
                  <c:v>-4.8158897637795279</c:v>
                </c:pt>
                <c:pt idx="69">
                  <c:v>-4.9916377952755902</c:v>
                </c:pt>
                <c:pt idx="70">
                  <c:v>-5.1705354330708655</c:v>
                </c:pt>
                <c:pt idx="71">
                  <c:v>-5.352582677165354</c:v>
                </c:pt>
                <c:pt idx="72">
                  <c:v>-5.5377795275590547</c:v>
                </c:pt>
                <c:pt idx="73">
                  <c:v>-5.7261259842519676</c:v>
                </c:pt>
                <c:pt idx="74">
                  <c:v>-5.9176220472440946</c:v>
                </c:pt>
                <c:pt idx="75">
                  <c:v>-6.1122677165354329</c:v>
                </c:pt>
                <c:pt idx="76">
                  <c:v>-6.3100629921259843</c:v>
                </c:pt>
                <c:pt idx="77">
                  <c:v>-6.511007874015748</c:v>
                </c:pt>
                <c:pt idx="78">
                  <c:v>-6.7151023622047257</c:v>
                </c:pt>
                <c:pt idx="79">
                  <c:v>-6.9223464566929147</c:v>
                </c:pt>
                <c:pt idx="80">
                  <c:v>-7.132740157480316</c:v>
                </c:pt>
                <c:pt idx="81">
                  <c:v>-7.3462834645669304</c:v>
                </c:pt>
                <c:pt idx="82">
                  <c:v>-7.5629763779527552</c:v>
                </c:pt>
                <c:pt idx="83">
                  <c:v>-7.782818897637795</c:v>
                </c:pt>
                <c:pt idx="84">
                  <c:v>-8.0058110236220461</c:v>
                </c:pt>
                <c:pt idx="85">
                  <c:v>-8.2319527559055103</c:v>
                </c:pt>
                <c:pt idx="86">
                  <c:v>-8.4612440944881886</c:v>
                </c:pt>
                <c:pt idx="87">
                  <c:v>-8.6936850393700791</c:v>
                </c:pt>
                <c:pt idx="88">
                  <c:v>-8.9292755905511818</c:v>
                </c:pt>
                <c:pt idx="89">
                  <c:v>-9.1680157480314968</c:v>
                </c:pt>
                <c:pt idx="90">
                  <c:v>-9.4099055118110257</c:v>
                </c:pt>
                <c:pt idx="91">
                  <c:v>-9.6549448818897652</c:v>
                </c:pt>
                <c:pt idx="92">
                  <c:v>-9.9031338582677169</c:v>
                </c:pt>
                <c:pt idx="93">
                  <c:v>-10.154472440944883</c:v>
                </c:pt>
                <c:pt idx="94">
                  <c:v>-10.408960629921259</c:v>
                </c:pt>
                <c:pt idx="95">
                  <c:v>-10.666598425196851</c:v>
                </c:pt>
                <c:pt idx="96">
                  <c:v>-10.927385826771653</c:v>
                </c:pt>
                <c:pt idx="97">
                  <c:v>-11.191322834645668</c:v>
                </c:pt>
                <c:pt idx="98">
                  <c:v>-11.458409448818896</c:v>
                </c:pt>
                <c:pt idx="99">
                  <c:v>-11.728645669291339</c:v>
                </c:pt>
                <c:pt idx="100">
                  <c:v>-12.002031496062992</c:v>
                </c:pt>
              </c:numCache>
            </c:numRef>
          </c:yVal>
          <c:smooth val="0"/>
          <c:extLst>
            <c:ext xmlns:c16="http://schemas.microsoft.com/office/drawing/2014/chart" uri="{C3380CC4-5D6E-409C-BE32-E72D297353CC}">
              <c16:uniqueId val="{00000000-8CA1-4893-A413-0CDEE8BAF039}"/>
            </c:ext>
          </c:extLst>
        </c:ser>
        <c:ser>
          <c:idx val="3"/>
          <c:order val="1"/>
          <c:tx>
            <c:strRef>
              <c:f>Sheet1!$O$4</c:f>
              <c:strCache>
                <c:ptCount val="1"/>
                <c:pt idx="0">
                  <c:v>cap right unclipped</c:v>
                </c:pt>
              </c:strCache>
            </c:strRef>
          </c:tx>
          <c:spPr>
            <a:ln>
              <a:solidFill>
                <a:schemeClr val="bg1">
                  <a:lumMod val="75000"/>
                </a:schemeClr>
              </a:solidFill>
              <a:prstDash val="sysDash"/>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Sheet1!$O$5:$O$105</c:f>
              <c:numCache>
                <c:formatCode>General</c:formatCode>
                <c:ptCount val="101"/>
                <c:pt idx="0">
                  <c:v>-12.002031496062992</c:v>
                </c:pt>
                <c:pt idx="1">
                  <c:v>-11.728645669291339</c:v>
                </c:pt>
                <c:pt idx="2">
                  <c:v>-11.458409448818896</c:v>
                </c:pt>
                <c:pt idx="3">
                  <c:v>-11.191322834645668</c:v>
                </c:pt>
                <c:pt idx="4">
                  <c:v>-10.927385826771653</c:v>
                </c:pt>
                <c:pt idx="5">
                  <c:v>-10.666598425196851</c:v>
                </c:pt>
                <c:pt idx="6">
                  <c:v>-10.408960629921259</c:v>
                </c:pt>
                <c:pt idx="7">
                  <c:v>-10.154472440944881</c:v>
                </c:pt>
                <c:pt idx="8">
                  <c:v>-9.9031338582677169</c:v>
                </c:pt>
                <c:pt idx="9">
                  <c:v>-9.6549448818897652</c:v>
                </c:pt>
                <c:pt idx="10">
                  <c:v>-9.4099055118110257</c:v>
                </c:pt>
                <c:pt idx="11">
                  <c:v>-9.1680157480314968</c:v>
                </c:pt>
                <c:pt idx="12">
                  <c:v>-8.9292755905511818</c:v>
                </c:pt>
                <c:pt idx="13">
                  <c:v>-8.6936850393700791</c:v>
                </c:pt>
                <c:pt idx="14">
                  <c:v>-8.4612440944881886</c:v>
                </c:pt>
                <c:pt idx="15">
                  <c:v>-8.2319527559055103</c:v>
                </c:pt>
                <c:pt idx="16">
                  <c:v>-8.0058110236220461</c:v>
                </c:pt>
                <c:pt idx="17">
                  <c:v>-7.782818897637795</c:v>
                </c:pt>
                <c:pt idx="18">
                  <c:v>-7.5629763779527579</c:v>
                </c:pt>
                <c:pt idx="19">
                  <c:v>-7.3462834645669304</c:v>
                </c:pt>
                <c:pt idx="20">
                  <c:v>-7.132740157480316</c:v>
                </c:pt>
                <c:pt idx="21">
                  <c:v>-6.9223464566929147</c:v>
                </c:pt>
                <c:pt idx="22">
                  <c:v>-6.7151023622047257</c:v>
                </c:pt>
                <c:pt idx="23">
                  <c:v>-6.511007874015748</c:v>
                </c:pt>
                <c:pt idx="24">
                  <c:v>-6.3100629921259843</c:v>
                </c:pt>
                <c:pt idx="25">
                  <c:v>-6.1122677165354329</c:v>
                </c:pt>
                <c:pt idx="26">
                  <c:v>-5.9176220472440946</c:v>
                </c:pt>
                <c:pt idx="27">
                  <c:v>-5.7261259842519676</c:v>
                </c:pt>
                <c:pt idx="28">
                  <c:v>-5.5377795275590547</c:v>
                </c:pt>
                <c:pt idx="29">
                  <c:v>-5.352582677165354</c:v>
                </c:pt>
                <c:pt idx="30">
                  <c:v>-5.1705354330708655</c:v>
                </c:pt>
                <c:pt idx="31">
                  <c:v>-4.9916377952755902</c:v>
                </c:pt>
                <c:pt idx="32">
                  <c:v>-4.8158897637795262</c:v>
                </c:pt>
                <c:pt idx="33">
                  <c:v>-4.6432913385826762</c:v>
                </c:pt>
                <c:pt idx="34">
                  <c:v>-4.4738425196850384</c:v>
                </c:pt>
                <c:pt idx="35">
                  <c:v>-4.3075433070866147</c:v>
                </c:pt>
                <c:pt idx="36">
                  <c:v>-4.1443937007874014</c:v>
                </c:pt>
                <c:pt idx="37">
                  <c:v>-3.9843937007874017</c:v>
                </c:pt>
                <c:pt idx="38">
                  <c:v>-3.8275433070866143</c:v>
                </c:pt>
                <c:pt idx="39">
                  <c:v>-3.6738425196850391</c:v>
                </c:pt>
                <c:pt idx="40">
                  <c:v>-3.523291338582677</c:v>
                </c:pt>
                <c:pt idx="41">
                  <c:v>-3.375889763779528</c:v>
                </c:pt>
                <c:pt idx="42">
                  <c:v>-3.2316377952755908</c:v>
                </c:pt>
                <c:pt idx="43">
                  <c:v>-3.0905354330708663</c:v>
                </c:pt>
                <c:pt idx="44">
                  <c:v>-2.9525826771653545</c:v>
                </c:pt>
                <c:pt idx="45">
                  <c:v>-2.8177795275590549</c:v>
                </c:pt>
                <c:pt idx="46">
                  <c:v>-2.6861259842519685</c:v>
                </c:pt>
                <c:pt idx="47">
                  <c:v>-2.5576220472440947</c:v>
                </c:pt>
                <c:pt idx="48">
                  <c:v>-2.4322677165354332</c:v>
                </c:pt>
                <c:pt idx="49">
                  <c:v>-2.3100629921259843</c:v>
                </c:pt>
                <c:pt idx="50">
                  <c:v>-2.1910078740157481</c:v>
                </c:pt>
                <c:pt idx="51">
                  <c:v>-2.0751023622047242</c:v>
                </c:pt>
                <c:pt idx="52">
                  <c:v>-1.9623464566929132</c:v>
                </c:pt>
                <c:pt idx="53">
                  <c:v>-1.8527401574803146</c:v>
                </c:pt>
                <c:pt idx="54">
                  <c:v>-1.7462834645669287</c:v>
                </c:pt>
                <c:pt idx="55">
                  <c:v>-1.6429763779527555</c:v>
                </c:pt>
                <c:pt idx="56">
                  <c:v>-1.5428188976377948</c:v>
                </c:pt>
                <c:pt idx="57">
                  <c:v>-1.4458110236220478</c:v>
                </c:pt>
                <c:pt idx="58">
                  <c:v>-1.3519527559055122</c:v>
                </c:pt>
                <c:pt idx="59">
                  <c:v>-1.2612440944881893</c:v>
                </c:pt>
                <c:pt idx="60">
                  <c:v>-1.1736850393700788</c:v>
                </c:pt>
                <c:pt idx="61">
                  <c:v>-1.0892755905511813</c:v>
                </c:pt>
                <c:pt idx="62">
                  <c:v>-1.0080157480314962</c:v>
                </c:pt>
                <c:pt idx="63">
                  <c:v>-0.92990551181102354</c:v>
                </c:pt>
                <c:pt idx="64">
                  <c:v>-0.8549448818897637</c:v>
                </c:pt>
                <c:pt idx="65">
                  <c:v>-0.78313385826771631</c:v>
                </c:pt>
                <c:pt idx="66">
                  <c:v>-0.7144724409448816</c:v>
                </c:pt>
                <c:pt idx="67">
                  <c:v>-0.64896062992125969</c:v>
                </c:pt>
                <c:pt idx="68">
                  <c:v>-0.58659842519685013</c:v>
                </c:pt>
                <c:pt idx="69">
                  <c:v>-0.52738582677165391</c:v>
                </c:pt>
                <c:pt idx="70">
                  <c:v>-0.47132283464566954</c:v>
                </c:pt>
                <c:pt idx="71">
                  <c:v>-0.41840944881889786</c:v>
                </c:pt>
                <c:pt idx="72">
                  <c:v>-0.36864566929133874</c:v>
                </c:pt>
                <c:pt idx="73">
                  <c:v>-0.32203149606299225</c:v>
                </c:pt>
                <c:pt idx="74">
                  <c:v>-0.27856692913385833</c:v>
                </c:pt>
                <c:pt idx="75">
                  <c:v>-0.23825196850393701</c:v>
                </c:pt>
                <c:pt idx="76">
                  <c:v>-0.20108661417322832</c:v>
                </c:pt>
                <c:pt idx="77">
                  <c:v>-0.16707086614173222</c:v>
                </c:pt>
                <c:pt idx="78">
                  <c:v>-0.13620472440944875</c:v>
                </c:pt>
                <c:pt idx="79">
                  <c:v>-0.10848818897637785</c:v>
                </c:pt>
                <c:pt idx="80">
                  <c:v>-8.392125984251958E-2</c:v>
                </c:pt>
                <c:pt idx="81">
                  <c:v>-6.2503937007873905E-2</c:v>
                </c:pt>
                <c:pt idx="82">
                  <c:v>-4.4236220472441024E-2</c:v>
                </c:pt>
                <c:pt idx="83">
                  <c:v>-2.9118110236220521E-2</c:v>
                </c:pt>
                <c:pt idx="84">
                  <c:v>-1.7149606299212632E-2</c:v>
                </c:pt>
                <c:pt idx="85">
                  <c:v>-8.3307086614173385E-3</c:v>
                </c:pt>
                <c:pt idx="86">
                  <c:v>-2.6614173228346506E-3</c:v>
                </c:pt>
                <c:pt idx="87">
                  <c:v>-1.4173228346456719E-4</c:v>
                </c:pt>
                <c:pt idx="88">
                  <c:v>-7.7165354330708798E-4</c:v>
                </c:pt>
                <c:pt idx="89">
                  <c:v>-4.551181102362213E-3</c:v>
                </c:pt>
                <c:pt idx="90">
                  <c:v>-1.1480314960629942E-2</c:v>
                </c:pt>
                <c:pt idx="91">
                  <c:v>-2.1559055118110276E-2</c:v>
                </c:pt>
                <c:pt idx="92">
                  <c:v>-3.4787401574803214E-2</c:v>
                </c:pt>
                <c:pt idx="93">
                  <c:v>-5.1165354330708755E-2</c:v>
                </c:pt>
                <c:pt idx="94">
                  <c:v>-7.0692913385826672E-2</c:v>
                </c:pt>
                <c:pt idx="95">
                  <c:v>-9.3370078740157389E-2</c:v>
                </c:pt>
                <c:pt idx="96">
                  <c:v>-0.1191968503937007</c:v>
                </c:pt>
                <c:pt idx="97">
                  <c:v>-0.14817322834645663</c:v>
                </c:pt>
                <c:pt idx="98">
                  <c:v>-0.18029921259842516</c:v>
                </c:pt>
                <c:pt idx="99">
                  <c:v>-0.21557480314960625</c:v>
                </c:pt>
                <c:pt idx="100">
                  <c:v>-0.254</c:v>
                </c:pt>
              </c:numCache>
            </c:numRef>
          </c:yVal>
          <c:smooth val="0"/>
          <c:extLst>
            <c:ext xmlns:c16="http://schemas.microsoft.com/office/drawing/2014/chart" uri="{C3380CC4-5D6E-409C-BE32-E72D297353CC}">
              <c16:uniqueId val="{00000001-8CA1-4893-A413-0CDEE8BAF039}"/>
            </c:ext>
          </c:extLst>
        </c:ser>
        <c:ser>
          <c:idx val="0"/>
          <c:order val="2"/>
          <c:tx>
            <c:strRef>
              <c:f>Sheet1!$K$4</c:f>
              <c:strCache>
                <c:ptCount val="1"/>
                <c:pt idx="0">
                  <c:v>cap left clipped</c:v>
                </c:pt>
              </c:strCache>
            </c:strRef>
          </c:tx>
          <c:spPr>
            <a:ln>
              <a:solidFill>
                <a:schemeClr val="tx1">
                  <a:lumMod val="75000"/>
                  <a:lumOff val="25000"/>
                </a:schemeClr>
              </a:solidFill>
              <a:prstDash val="solid"/>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Sheet1!$K$5:$K$105</c:f>
              <c:numCache>
                <c:formatCode>General</c:formatCode>
                <c:ptCount val="101"/>
                <c:pt idx="0">
                  <c:v>-0.254</c:v>
                </c:pt>
                <c:pt idx="1">
                  <c:v>-0.21557480314960631</c:v>
                </c:pt>
                <c:pt idx="2">
                  <c:v>-0.18029921259842521</c:v>
                </c:pt>
                <c:pt idx="3">
                  <c:v>-0.14817322834645671</c:v>
                </c:pt>
                <c:pt idx="4">
                  <c:v>-0.11919685039370077</c:v>
                </c:pt>
                <c:pt idx="5">
                  <c:v>-9.3370078740157486E-2</c:v>
                </c:pt>
                <c:pt idx="6">
                  <c:v>-7.0692913385826783E-2</c:v>
                </c:pt>
                <c:pt idx="7">
                  <c:v>-5.1165354330708658E-2</c:v>
                </c:pt>
                <c:pt idx="8">
                  <c:v>-3.4787401574803152E-2</c:v>
                </c:pt>
                <c:pt idx="9">
                  <c:v>-2.1559055118110241E-2</c:v>
                </c:pt>
                <c:pt idx="10">
                  <c:v>-1.148031496062992E-2</c:v>
                </c:pt>
                <c:pt idx="11">
                  <c:v>-4.5511811023622051E-3</c:v>
                </c:pt>
                <c:pt idx="12">
                  <c:v>-7.7165354330708798E-4</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pt idx="100">
                  <c:v>#N/A</c:v>
                </c:pt>
              </c:numCache>
            </c:numRef>
          </c:yVal>
          <c:smooth val="0"/>
          <c:extLst>
            <c:ext xmlns:c16="http://schemas.microsoft.com/office/drawing/2014/chart" uri="{C3380CC4-5D6E-409C-BE32-E72D297353CC}">
              <c16:uniqueId val="{00000002-8CA1-4893-A413-0CDEE8BAF039}"/>
            </c:ext>
          </c:extLst>
        </c:ser>
        <c:ser>
          <c:idx val="1"/>
          <c:order val="3"/>
          <c:tx>
            <c:strRef>
              <c:f>Sheet1!$L$4</c:f>
              <c:strCache>
                <c:ptCount val="1"/>
                <c:pt idx="0">
                  <c:v>cap right clipped</c:v>
                </c:pt>
              </c:strCache>
            </c:strRef>
          </c:tx>
          <c:spPr>
            <a:ln>
              <a:solidFill>
                <a:schemeClr val="tx1">
                  <a:lumMod val="75000"/>
                  <a:lumOff val="25000"/>
                </a:schemeClr>
              </a:solidFill>
              <a:prstDash val="solid"/>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Sheet1!$L$5:$L$105</c:f>
              <c:numCache>
                <c:formatCode>General</c:formatCode>
                <c:ptCount val="101"/>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-7.7165354330708798E-4</c:v>
                </c:pt>
                <c:pt idx="89">
                  <c:v>-4.551181102362213E-3</c:v>
                </c:pt>
                <c:pt idx="90">
                  <c:v>-1.1480314960629942E-2</c:v>
                </c:pt>
                <c:pt idx="91">
                  <c:v>-2.1559055118110276E-2</c:v>
                </c:pt>
                <c:pt idx="92">
                  <c:v>-3.4787401574803214E-2</c:v>
                </c:pt>
                <c:pt idx="93">
                  <c:v>-5.1165354330708755E-2</c:v>
                </c:pt>
                <c:pt idx="94">
                  <c:v>-7.0692913385826672E-2</c:v>
                </c:pt>
                <c:pt idx="95">
                  <c:v>-9.3370078740157389E-2</c:v>
                </c:pt>
                <c:pt idx="96">
                  <c:v>-0.1191968503937007</c:v>
                </c:pt>
                <c:pt idx="97">
                  <c:v>-0.14817322834645663</c:v>
                </c:pt>
                <c:pt idx="98">
                  <c:v>-0.18029921259842516</c:v>
                </c:pt>
                <c:pt idx="99">
                  <c:v>-0.21557480314960625</c:v>
                </c:pt>
                <c:pt idx="100">
                  <c:v>-0.254</c:v>
                </c:pt>
              </c:numCache>
            </c:numRef>
          </c:yVal>
          <c:smooth val="0"/>
          <c:extLst>
            <c:ext xmlns:c16="http://schemas.microsoft.com/office/drawing/2014/chart" uri="{C3380CC4-5D6E-409C-BE32-E72D297353CC}">
              <c16:uniqueId val="{00000003-8CA1-4893-A413-0CDEE8BAF039}"/>
            </c:ext>
          </c:extLst>
        </c:ser>
        <c:ser>
          <c:idx val="4"/>
          <c:order val="4"/>
          <c:tx>
            <c:strRef>
              <c:f>Sheet1!$M$4</c:f>
              <c:strCache>
                <c:ptCount val="1"/>
                <c:pt idx="0">
                  <c:v>parab</c:v>
                </c:pt>
              </c:strCache>
            </c:strRef>
          </c:tx>
          <c:spPr>
            <a:ln>
              <a:solidFill>
                <a:schemeClr val="tx1">
                  <a:lumMod val="75000"/>
                  <a:lumOff val="25000"/>
                </a:schemeClr>
              </a:solidFill>
              <a:prstDash val="solid"/>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Sheet1!$M$5:$M$105</c:f>
              <c:numCache>
                <c:formatCode>General</c:formatCode>
                <c:ptCount val="101"/>
                <c:pt idx="0">
                  <c:v>1.3404825737265416</c:v>
                </c:pt>
                <c:pt idx="1">
                  <c:v>1.2873994638069703</c:v>
                </c:pt>
                <c:pt idx="2">
                  <c:v>1.2353887399463808</c:v>
                </c:pt>
                <c:pt idx="3">
                  <c:v>1.1844504021447722</c:v>
                </c:pt>
                <c:pt idx="4">
                  <c:v>1.1345844504021447</c:v>
                </c:pt>
                <c:pt idx="5">
                  <c:v>1.0857908847184987</c:v>
                </c:pt>
                <c:pt idx="6">
                  <c:v>1.0380697050938337</c:v>
                </c:pt>
                <c:pt idx="7">
                  <c:v>0.99142091152815004</c:v>
                </c:pt>
                <c:pt idx="8">
                  <c:v>0.9458445040214476</c:v>
                </c:pt>
                <c:pt idx="9">
                  <c:v>0.90134048257372668</c:v>
                </c:pt>
                <c:pt idx="10">
                  <c:v>0.85790884718498672</c:v>
                </c:pt>
                <c:pt idx="11">
                  <c:v>0.81554959785522796</c:v>
                </c:pt>
                <c:pt idx="12">
                  <c:v>0.77426273458445039</c:v>
                </c:pt>
                <c:pt idx="13">
                  <c:v>0.73404825737265411</c:v>
                </c:pt>
                <c:pt idx="14">
                  <c:v>0.69490616621983914</c:v>
                </c:pt>
                <c:pt idx="15">
                  <c:v>0.65683646112600524</c:v>
                </c:pt>
                <c:pt idx="16">
                  <c:v>0.61983914209115276</c:v>
                </c:pt>
                <c:pt idx="17">
                  <c:v>0.58391420911528136</c:v>
                </c:pt>
                <c:pt idx="18">
                  <c:v>0.54906166219839148</c:v>
                </c:pt>
                <c:pt idx="19">
                  <c:v>0.51528150134048256</c:v>
                </c:pt>
                <c:pt idx="20">
                  <c:v>0.48257372654155495</c:v>
                </c:pt>
                <c:pt idx="21">
                  <c:v>0.45093833780160869</c:v>
                </c:pt>
                <c:pt idx="22">
                  <c:v>0.42037533512064351</c:v>
                </c:pt>
                <c:pt idx="23">
                  <c:v>0.39088471849865958</c:v>
                </c:pt>
                <c:pt idx="24">
                  <c:v>0.36246648793565689</c:v>
                </c:pt>
                <c:pt idx="25">
                  <c:v>0.33512064343163539</c:v>
                </c:pt>
                <c:pt idx="26">
                  <c:v>0.30884718498659519</c:v>
                </c:pt>
                <c:pt idx="27">
                  <c:v>0.28364611260053613</c:v>
                </c:pt>
                <c:pt idx="28">
                  <c:v>0.25951742627345842</c:v>
                </c:pt>
                <c:pt idx="29">
                  <c:v>0.23646112600536198</c:v>
                </c:pt>
                <c:pt idx="30">
                  <c:v>0.21447721179624668</c:v>
                </c:pt>
                <c:pt idx="31">
                  <c:v>0.1935656836461126</c:v>
                </c:pt>
                <c:pt idx="32">
                  <c:v>0.17372654155495978</c:v>
                </c:pt>
                <c:pt idx="33">
                  <c:v>0.15495978552278819</c:v>
                </c:pt>
                <c:pt idx="34">
                  <c:v>0.13726541554959781</c:v>
                </c:pt>
                <c:pt idx="35">
                  <c:v>0.12064343163538878</c:v>
                </c:pt>
                <c:pt idx="36">
                  <c:v>0.10509383378016088</c:v>
                </c:pt>
                <c:pt idx="37">
                  <c:v>9.0616621983914222E-2</c:v>
                </c:pt>
                <c:pt idx="38">
                  <c:v>7.7211796246648798E-2</c:v>
                </c:pt>
                <c:pt idx="39">
                  <c:v>6.4879356568364605E-2</c:v>
                </c:pt>
                <c:pt idx="40">
                  <c:v>5.3619302949061635E-2</c:v>
                </c:pt>
                <c:pt idx="41">
                  <c:v>4.3431635388739974E-2</c:v>
                </c:pt>
                <c:pt idx="42">
                  <c:v>3.4316353887399481E-2</c:v>
                </c:pt>
                <c:pt idx="43">
                  <c:v>2.6273458445040219E-2</c:v>
                </c:pt>
                <c:pt idx="44">
                  <c:v>1.9302949061662199E-2</c:v>
                </c:pt>
                <c:pt idx="45">
                  <c:v>1.3404825737265409E-2</c:v>
                </c:pt>
                <c:pt idx="46">
                  <c:v>8.5790884718498564E-3</c:v>
                </c:pt>
                <c:pt idx="47">
                  <c:v>4.8257372654155585E-3</c:v>
                </c:pt>
                <c:pt idx="48">
                  <c:v>2.1447721179624702E-3</c:v>
                </c:pt>
                <c:pt idx="49">
                  <c:v>5.3619302949061754E-4</c:v>
                </c:pt>
                <c:pt idx="50">
                  <c:v>0</c:v>
                </c:pt>
                <c:pt idx="51">
                  <c:v>5.3619302949061754E-4</c:v>
                </c:pt>
                <c:pt idx="52">
                  <c:v>2.1447721179624702E-3</c:v>
                </c:pt>
                <c:pt idx="53">
                  <c:v>4.8257372654155585E-3</c:v>
                </c:pt>
                <c:pt idx="54">
                  <c:v>8.5790884718498807E-3</c:v>
                </c:pt>
                <c:pt idx="55">
                  <c:v>1.3404825737265438E-2</c:v>
                </c:pt>
                <c:pt idx="56">
                  <c:v>1.9302949061662234E-2</c:v>
                </c:pt>
                <c:pt idx="57">
                  <c:v>2.6273458445040178E-2</c:v>
                </c:pt>
                <c:pt idx="58">
                  <c:v>3.4316353887399426E-2</c:v>
                </c:pt>
                <c:pt idx="59">
                  <c:v>4.3431635388739918E-2</c:v>
                </c:pt>
                <c:pt idx="60">
                  <c:v>5.3619302949061635E-2</c:v>
                </c:pt>
                <c:pt idx="61">
                  <c:v>6.4879356568364605E-2</c:v>
                </c:pt>
                <c:pt idx="62">
                  <c:v>7.7211796246648798E-2</c:v>
                </c:pt>
                <c:pt idx="63">
                  <c:v>9.0616621983914222E-2</c:v>
                </c:pt>
                <c:pt idx="64">
                  <c:v>0.10509383378016088</c:v>
                </c:pt>
                <c:pt idx="65">
                  <c:v>0.12064343163538878</c:v>
                </c:pt>
                <c:pt idx="66">
                  <c:v>0.13726541554959792</c:v>
                </c:pt>
                <c:pt idx="67">
                  <c:v>0.15495978552278827</c:v>
                </c:pt>
                <c:pt idx="68">
                  <c:v>0.1737265415549599</c:v>
                </c:pt>
                <c:pt idx="69">
                  <c:v>0.19356568364611249</c:v>
                </c:pt>
                <c:pt idx="70">
                  <c:v>0.21447721179624654</c:v>
                </c:pt>
                <c:pt idx="71">
                  <c:v>0.23646112600536187</c:v>
                </c:pt>
                <c:pt idx="72">
                  <c:v>0.25951742627345842</c:v>
                </c:pt>
                <c:pt idx="73">
                  <c:v>0.28364611260053613</c:v>
                </c:pt>
                <c:pt idx="74">
                  <c:v>0.30884718498659519</c:v>
                </c:pt>
                <c:pt idx="75">
                  <c:v>0.33512064343163539</c:v>
                </c:pt>
                <c:pt idx="76">
                  <c:v>0.36246648793565689</c:v>
                </c:pt>
                <c:pt idx="77">
                  <c:v>0.39088471849865958</c:v>
                </c:pt>
                <c:pt idx="78">
                  <c:v>0.42037533512064351</c:v>
                </c:pt>
                <c:pt idx="79">
                  <c:v>0.45093833780160869</c:v>
                </c:pt>
                <c:pt idx="80">
                  <c:v>0.48257372654155511</c:v>
                </c:pt>
                <c:pt idx="81">
                  <c:v>0.51528150134048278</c:v>
                </c:pt>
                <c:pt idx="82">
                  <c:v>0.54906166219839125</c:v>
                </c:pt>
                <c:pt idx="83">
                  <c:v>0.58391420911528136</c:v>
                </c:pt>
                <c:pt idx="84">
                  <c:v>0.61983914209115276</c:v>
                </c:pt>
                <c:pt idx="85">
                  <c:v>0.65683646112600524</c:v>
                </c:pt>
                <c:pt idx="86">
                  <c:v>0.69490616621983914</c:v>
                </c:pt>
                <c:pt idx="87">
                  <c:v>0.73404825737265411</c:v>
                </c:pt>
                <c:pt idx="88">
                  <c:v>0.77426273458445039</c:v>
                </c:pt>
                <c:pt idx="89">
                  <c:v>0.81554959785522796</c:v>
                </c:pt>
                <c:pt idx="90">
                  <c:v>0.85790884718498672</c:v>
                </c:pt>
                <c:pt idx="91">
                  <c:v>0.90134048257372668</c:v>
                </c:pt>
                <c:pt idx="92">
                  <c:v>0.94584450402144793</c:v>
                </c:pt>
                <c:pt idx="93">
                  <c:v>0.99142091152815037</c:v>
                </c:pt>
                <c:pt idx="94">
                  <c:v>1.0380697050938337</c:v>
                </c:pt>
                <c:pt idx="95">
                  <c:v>1.0857908847184985</c:v>
                </c:pt>
                <c:pt idx="96">
                  <c:v>1.1345844504021445</c:v>
                </c:pt>
                <c:pt idx="97">
                  <c:v>1.1844504021447722</c:v>
                </c:pt>
                <c:pt idx="98">
                  <c:v>1.2353887399463808</c:v>
                </c:pt>
                <c:pt idx="99">
                  <c:v>1.2873994638069703</c:v>
                </c:pt>
                <c:pt idx="100">
                  <c:v>1.3404825737265416</c:v>
                </c:pt>
              </c:numCache>
            </c:numRef>
          </c:yVal>
          <c:smooth val="0"/>
          <c:extLst>
            <c:ext xmlns:c16="http://schemas.microsoft.com/office/drawing/2014/chart" uri="{C3380CC4-5D6E-409C-BE32-E72D297353CC}">
              <c16:uniqueId val="{00000004-8CA1-4893-A413-0CDEE8BAF039}"/>
            </c:ext>
          </c:extLst>
        </c:ser>
        <c:dLbls>
          <c:showLegendKey val="0"/>
          <c:showVal val="0"/>
          <c:showCatName val="0"/>
          <c:showSerName val="0"/>
          <c:showPercent val="0"/>
          <c:showBubbleSize val="0"/>
        </c:dLbls>
        <c:axId val="121259136"/>
        <c:axId val="121260672"/>
      </c:scatterChart>
      <c:valAx>
        <c:axId val="121259136"/>
        <c:scaling>
          <c:orientation val="minMax"/>
          <c:max val="1"/>
        </c:scaling>
        <c:delete val="0"/>
        <c:axPos val="b"/>
        <c:numFmt formatCode="General" sourceLinked="1"/>
        <c:majorTickMark val="out"/>
        <c:minorTickMark val="none"/>
        <c:tickLblPos val="nextTo"/>
        <c:spPr>
          <a:ln>
            <a:solidFill>
              <a:schemeClr val="bg1">
                <a:lumMod val="75000"/>
              </a:schemeClr>
            </a:solidFill>
          </a:ln>
        </c:spPr>
        <c:crossAx val="121260672"/>
        <c:crosses val="autoZero"/>
        <c:crossBetween val="midCat"/>
        <c:majorUnit val="0.25"/>
      </c:valAx>
      <c:valAx>
        <c:axId val="121260672"/>
        <c:scaling>
          <c:orientation val="minMax"/>
          <c:max val="1.5"/>
          <c:min val="-0.5"/>
        </c:scaling>
        <c:delete val="0"/>
        <c:axPos val="l"/>
        <c:majorGridlines>
          <c:spPr>
            <a:ln>
              <a:solidFill>
                <a:schemeClr val="bg1">
                  <a:lumMod val="75000"/>
                </a:schemeClr>
              </a:solidFill>
            </a:ln>
          </c:spPr>
        </c:majorGridlines>
        <c:numFmt formatCode="General" sourceLinked="1"/>
        <c:majorTickMark val="out"/>
        <c:minorTickMark val="none"/>
        <c:tickLblPos val="nextTo"/>
        <c:spPr>
          <a:ln>
            <a:solidFill>
              <a:schemeClr val="bg1">
                <a:lumMod val="75000"/>
              </a:schemeClr>
            </a:solidFill>
          </a:ln>
        </c:spPr>
        <c:crossAx val="121259136"/>
        <c:crosses val="autoZero"/>
        <c:crossBetween val="midCat"/>
        <c:majorUnit val="0.5"/>
      </c:valAx>
    </c:plotArea>
    <c:plotVisOnly val="1"/>
    <c:dispBlanksAs val="gap"/>
    <c:showDLblsOverMax val="0"/>
  </c:chart>
  <c:txPr>
    <a:bodyPr/>
    <a:lstStyle/>
    <a:p>
      <a:pPr>
        <a:defRPr>
          <a:solidFill>
            <a:schemeClr val="bg1">
              <a:lumMod val="50000"/>
            </a:schemeClr>
          </a:solidFill>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0"/>
          <c:tx>
            <c:strRef>
              <c:f>Sheet1!$P$4</c:f>
              <c:strCache>
                <c:ptCount val="1"/>
                <c:pt idx="0">
                  <c:v>cap 0.05</c:v>
                </c:pt>
              </c:strCache>
            </c:strRef>
          </c:tx>
          <c:spPr>
            <a:ln>
              <a:solidFill>
                <a:schemeClr val="tx1">
                  <a:lumMod val="75000"/>
                  <a:lumOff val="25000"/>
                </a:schemeClr>
              </a:solidFill>
              <a:prstDash val="solid"/>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Sheet1!$P$5:$P$105</c:f>
              <c:numCache>
                <c:formatCode>General</c:formatCode>
                <c:ptCount val="101"/>
                <c:pt idx="0">
                  <c:v>1</c:v>
                </c:pt>
                <c:pt idx="1">
                  <c:v>0.99599999999999989</c:v>
                </c:pt>
                <c:pt idx="2">
                  <c:v>0.98399999999999999</c:v>
                </c:pt>
                <c:pt idx="3">
                  <c:v>0.96399999999999997</c:v>
                </c:pt>
                <c:pt idx="4">
                  <c:v>0.93600000000000005</c:v>
                </c:pt>
                <c:pt idx="5">
                  <c:v>0.90000000000000013</c:v>
                </c:pt>
                <c:pt idx="6">
                  <c:v>0.86044444444444446</c:v>
                </c:pt>
                <c:pt idx="7">
                  <c:v>0.82177777777777772</c:v>
                </c:pt>
                <c:pt idx="8">
                  <c:v>0.78399999999999992</c:v>
                </c:pt>
                <c:pt idx="9">
                  <c:v>0.74711111111111128</c:v>
                </c:pt>
                <c:pt idx="10">
                  <c:v>0.71111111111111125</c:v>
                </c:pt>
                <c:pt idx="11">
                  <c:v>0.67600000000000005</c:v>
                </c:pt>
                <c:pt idx="12">
                  <c:v>0.64177777777777778</c:v>
                </c:pt>
                <c:pt idx="13">
                  <c:v>0.60844444444444445</c:v>
                </c:pt>
                <c:pt idx="14">
                  <c:v>0.57599999999999996</c:v>
                </c:pt>
                <c:pt idx="15">
                  <c:v>0.5444444444444444</c:v>
                </c:pt>
                <c:pt idx="16">
                  <c:v>0.51377777777777767</c:v>
                </c:pt>
                <c:pt idx="17">
                  <c:v>0.48399999999999987</c:v>
                </c:pt>
                <c:pt idx="18">
                  <c:v>0.45511111111111113</c:v>
                </c:pt>
                <c:pt idx="19">
                  <c:v>0.42711111111111116</c:v>
                </c:pt>
                <c:pt idx="20">
                  <c:v>0.4</c:v>
                </c:pt>
                <c:pt idx="21">
                  <c:v>0.37377777777777788</c:v>
                </c:pt>
                <c:pt idx="22">
                  <c:v>0.3484444444444445</c:v>
                </c:pt>
                <c:pt idx="23">
                  <c:v>0.32400000000000007</c:v>
                </c:pt>
                <c:pt idx="24">
                  <c:v>0.30044444444444451</c:v>
                </c:pt>
                <c:pt idx="25">
                  <c:v>0.27777777777777779</c:v>
                </c:pt>
                <c:pt idx="26">
                  <c:v>0.25600000000000001</c:v>
                </c:pt>
                <c:pt idx="27">
                  <c:v>0.23511111111111108</c:v>
                </c:pt>
                <c:pt idx="28">
                  <c:v>0.21511111111111109</c:v>
                </c:pt>
                <c:pt idx="29">
                  <c:v>0.19600000000000004</c:v>
                </c:pt>
                <c:pt idx="30">
                  <c:v>0.17777777777777781</c:v>
                </c:pt>
                <c:pt idx="31">
                  <c:v>0.16044444444444445</c:v>
                </c:pt>
                <c:pt idx="32">
                  <c:v>0.14399999999999999</c:v>
                </c:pt>
                <c:pt idx="33">
                  <c:v>0.12844444444444442</c:v>
                </c:pt>
                <c:pt idx="34">
                  <c:v>0.11377777777777774</c:v>
                </c:pt>
                <c:pt idx="35">
                  <c:v>0.10000000000000003</c:v>
                </c:pt>
                <c:pt idx="36">
                  <c:v>8.7111111111111125E-2</c:v>
                </c:pt>
                <c:pt idx="37">
                  <c:v>7.5111111111111128E-2</c:v>
                </c:pt>
                <c:pt idx="38">
                  <c:v>6.4000000000000001E-2</c:v>
                </c:pt>
                <c:pt idx="39">
                  <c:v>5.3777777777777772E-2</c:v>
                </c:pt>
                <c:pt idx="40">
                  <c:v>4.4444444444444425E-2</c:v>
                </c:pt>
                <c:pt idx="41">
                  <c:v>3.6000000000000025E-2</c:v>
                </c:pt>
                <c:pt idx="42">
                  <c:v>2.844444444444446E-2</c:v>
                </c:pt>
                <c:pt idx="43">
                  <c:v>2.1777777777777781E-2</c:v>
                </c:pt>
                <c:pt idx="44">
                  <c:v>1.6E-2</c:v>
                </c:pt>
                <c:pt idx="45">
                  <c:v>1.1111111111111106E-2</c:v>
                </c:pt>
                <c:pt idx="46">
                  <c:v>7.1111111111111036E-3</c:v>
                </c:pt>
                <c:pt idx="47">
                  <c:v>4.000000000000007E-3</c:v>
                </c:pt>
                <c:pt idx="48">
                  <c:v>1.7777777777777811E-3</c:v>
                </c:pt>
                <c:pt idx="49">
                  <c:v>4.4444444444444528E-4</c:v>
                </c:pt>
                <c:pt idx="50">
                  <c:v>0</c:v>
                </c:pt>
                <c:pt idx="51">
                  <c:v>4.4444444444444528E-4</c:v>
                </c:pt>
                <c:pt idx="52">
                  <c:v>1.7777777777777811E-3</c:v>
                </c:pt>
                <c:pt idx="53">
                  <c:v>4.000000000000007E-3</c:v>
                </c:pt>
                <c:pt idx="54">
                  <c:v>7.1111111111111245E-3</c:v>
                </c:pt>
                <c:pt idx="55">
                  <c:v>1.1111111111111131E-2</c:v>
                </c:pt>
                <c:pt idx="56">
                  <c:v>1.6000000000000028E-2</c:v>
                </c:pt>
                <c:pt idx="57">
                  <c:v>2.1777777777777747E-2</c:v>
                </c:pt>
                <c:pt idx="58">
                  <c:v>2.8444444444444415E-2</c:v>
                </c:pt>
                <c:pt idx="59">
                  <c:v>3.5999999999999976E-2</c:v>
                </c:pt>
                <c:pt idx="60">
                  <c:v>4.4444444444444425E-2</c:v>
                </c:pt>
                <c:pt idx="61">
                  <c:v>5.3777777777777772E-2</c:v>
                </c:pt>
                <c:pt idx="62">
                  <c:v>6.4000000000000001E-2</c:v>
                </c:pt>
                <c:pt idx="63">
                  <c:v>7.5111111111111128E-2</c:v>
                </c:pt>
                <c:pt idx="64">
                  <c:v>8.7111111111111125E-2</c:v>
                </c:pt>
                <c:pt idx="65">
                  <c:v>0.10000000000000003</c:v>
                </c:pt>
                <c:pt idx="66">
                  <c:v>0.11377777777777784</c:v>
                </c:pt>
                <c:pt idx="67">
                  <c:v>0.1284444444444445</c:v>
                </c:pt>
                <c:pt idx="68">
                  <c:v>0.1440000000000001</c:v>
                </c:pt>
                <c:pt idx="69">
                  <c:v>0.16044444444444436</c:v>
                </c:pt>
                <c:pt idx="70">
                  <c:v>0.1777777777777777</c:v>
                </c:pt>
                <c:pt idx="71">
                  <c:v>0.19599999999999995</c:v>
                </c:pt>
                <c:pt idx="72">
                  <c:v>0.21511111111111109</c:v>
                </c:pt>
                <c:pt idx="73">
                  <c:v>0.23511111111111108</c:v>
                </c:pt>
                <c:pt idx="74">
                  <c:v>0.25600000000000001</c:v>
                </c:pt>
                <c:pt idx="75">
                  <c:v>0.27777777777777779</c:v>
                </c:pt>
                <c:pt idx="76">
                  <c:v>0.30044444444444451</c:v>
                </c:pt>
                <c:pt idx="77">
                  <c:v>0.32400000000000007</c:v>
                </c:pt>
                <c:pt idx="78">
                  <c:v>0.3484444444444445</c:v>
                </c:pt>
                <c:pt idx="79">
                  <c:v>0.37377777777777788</c:v>
                </c:pt>
                <c:pt idx="80">
                  <c:v>0.40000000000000013</c:v>
                </c:pt>
                <c:pt idx="81">
                  <c:v>0.42711111111111127</c:v>
                </c:pt>
                <c:pt idx="82">
                  <c:v>0.45511111111111097</c:v>
                </c:pt>
                <c:pt idx="83">
                  <c:v>0.48399999999999987</c:v>
                </c:pt>
                <c:pt idx="84">
                  <c:v>0.51377777777777767</c:v>
                </c:pt>
                <c:pt idx="85">
                  <c:v>0.5444444444444444</c:v>
                </c:pt>
                <c:pt idx="86">
                  <c:v>0.57599999999999996</c:v>
                </c:pt>
                <c:pt idx="87">
                  <c:v>0.60844444444444445</c:v>
                </c:pt>
                <c:pt idx="88">
                  <c:v>0.64177777777777778</c:v>
                </c:pt>
                <c:pt idx="89">
                  <c:v>0.67600000000000005</c:v>
                </c:pt>
                <c:pt idx="90">
                  <c:v>0.71111111111111125</c:v>
                </c:pt>
                <c:pt idx="91">
                  <c:v>0.74711111111111128</c:v>
                </c:pt>
                <c:pt idx="92">
                  <c:v>0.78400000000000014</c:v>
                </c:pt>
                <c:pt idx="93">
                  <c:v>0.82177777777777794</c:v>
                </c:pt>
                <c:pt idx="94">
                  <c:v>0.86044444444444435</c:v>
                </c:pt>
                <c:pt idx="95">
                  <c:v>0.8999999999999998</c:v>
                </c:pt>
                <c:pt idx="96">
                  <c:v>0.93599999999999983</c:v>
                </c:pt>
                <c:pt idx="97">
                  <c:v>0.96399999999999997</c:v>
                </c:pt>
                <c:pt idx="98">
                  <c:v>0.98399999999999999</c:v>
                </c:pt>
                <c:pt idx="99">
                  <c:v>0.99599999999999989</c:v>
                </c:pt>
                <c:pt idx="100">
                  <c:v>0.99999999999999978</c:v>
                </c:pt>
              </c:numCache>
            </c:numRef>
          </c:yVal>
          <c:smooth val="0"/>
          <c:extLst>
            <c:ext xmlns:c16="http://schemas.microsoft.com/office/drawing/2014/chart" uri="{C3380CC4-5D6E-409C-BE32-E72D297353CC}">
              <c16:uniqueId val="{00000000-3C83-4C55-B432-C08AD11D7881}"/>
            </c:ext>
          </c:extLst>
        </c:ser>
        <c:ser>
          <c:idx val="0"/>
          <c:order val="1"/>
          <c:tx>
            <c:strRef>
              <c:f>Sheet1!$Q$4</c:f>
              <c:strCache>
                <c:ptCount val="1"/>
                <c:pt idx="0">
                  <c:v>cap 0.127</c:v>
                </c:pt>
              </c:strCache>
            </c:strRef>
          </c:tx>
          <c:spPr>
            <a:ln>
              <a:solidFill>
                <a:schemeClr val="tx1">
                  <a:lumMod val="75000"/>
                  <a:lumOff val="25000"/>
                </a:schemeClr>
              </a:solidFill>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Sheet1!$Q$5:$Q$105</c:f>
              <c:numCache>
                <c:formatCode>General</c:formatCode>
                <c:ptCount val="101"/>
                <c:pt idx="0">
                  <c:v>1</c:v>
                </c:pt>
                <c:pt idx="1">
                  <c:v>0.99842519685039355</c:v>
                </c:pt>
                <c:pt idx="2">
                  <c:v>0.99370078740157475</c:v>
                </c:pt>
                <c:pt idx="3">
                  <c:v>0.98582677165354315</c:v>
                </c:pt>
                <c:pt idx="4">
                  <c:v>0.97480314960629932</c:v>
                </c:pt>
                <c:pt idx="5">
                  <c:v>0.96062992125984259</c:v>
                </c:pt>
                <c:pt idx="6">
                  <c:v>0.94330708661417328</c:v>
                </c:pt>
                <c:pt idx="7">
                  <c:v>0.92283464566929119</c:v>
                </c:pt>
                <c:pt idx="8">
                  <c:v>0.89921259842519663</c:v>
                </c:pt>
                <c:pt idx="9">
                  <c:v>0.87244094488188983</c:v>
                </c:pt>
                <c:pt idx="10">
                  <c:v>0.84251968503937025</c:v>
                </c:pt>
                <c:pt idx="11">
                  <c:v>0.80944881889763787</c:v>
                </c:pt>
                <c:pt idx="12">
                  <c:v>0.77322834645669292</c:v>
                </c:pt>
                <c:pt idx="13">
                  <c:v>0.73404825737265411</c:v>
                </c:pt>
                <c:pt idx="14">
                  <c:v>0.69490616621983914</c:v>
                </c:pt>
                <c:pt idx="15">
                  <c:v>0.65683646112600524</c:v>
                </c:pt>
                <c:pt idx="16">
                  <c:v>0.61983914209115276</c:v>
                </c:pt>
                <c:pt idx="17">
                  <c:v>0.58391420911528136</c:v>
                </c:pt>
                <c:pt idx="18">
                  <c:v>0.54906166219839148</c:v>
                </c:pt>
                <c:pt idx="19">
                  <c:v>0.51528150134048256</c:v>
                </c:pt>
                <c:pt idx="20">
                  <c:v>0.48257372654155495</c:v>
                </c:pt>
                <c:pt idx="21">
                  <c:v>0.45093833780160869</c:v>
                </c:pt>
                <c:pt idx="22">
                  <c:v>0.42037533512064351</c:v>
                </c:pt>
                <c:pt idx="23">
                  <c:v>0.39088471849865958</c:v>
                </c:pt>
                <c:pt idx="24">
                  <c:v>0.36246648793565689</c:v>
                </c:pt>
                <c:pt idx="25">
                  <c:v>0.33512064343163539</c:v>
                </c:pt>
                <c:pt idx="26">
                  <c:v>0.30884718498659519</c:v>
                </c:pt>
                <c:pt idx="27">
                  <c:v>0.28364611260053613</c:v>
                </c:pt>
                <c:pt idx="28">
                  <c:v>0.25951742627345842</c:v>
                </c:pt>
                <c:pt idx="29">
                  <c:v>0.23646112600536198</c:v>
                </c:pt>
                <c:pt idx="30">
                  <c:v>0.21447721179624668</c:v>
                </c:pt>
                <c:pt idx="31">
                  <c:v>0.1935656836461126</c:v>
                </c:pt>
                <c:pt idx="32">
                  <c:v>0.17372654155495978</c:v>
                </c:pt>
                <c:pt idx="33">
                  <c:v>0.15495978552278819</c:v>
                </c:pt>
                <c:pt idx="34">
                  <c:v>0.13726541554959781</c:v>
                </c:pt>
                <c:pt idx="35">
                  <c:v>0.12064343163538878</c:v>
                </c:pt>
                <c:pt idx="36">
                  <c:v>0.10509383378016088</c:v>
                </c:pt>
                <c:pt idx="37">
                  <c:v>9.0616621983914222E-2</c:v>
                </c:pt>
                <c:pt idx="38">
                  <c:v>7.7211796246648798E-2</c:v>
                </c:pt>
                <c:pt idx="39">
                  <c:v>6.4879356568364605E-2</c:v>
                </c:pt>
                <c:pt idx="40">
                  <c:v>5.3619302949061635E-2</c:v>
                </c:pt>
                <c:pt idx="41">
                  <c:v>4.3431635388739974E-2</c:v>
                </c:pt>
                <c:pt idx="42">
                  <c:v>3.4316353887399481E-2</c:v>
                </c:pt>
                <c:pt idx="43">
                  <c:v>2.6273458445040219E-2</c:v>
                </c:pt>
                <c:pt idx="44">
                  <c:v>1.9302949061662199E-2</c:v>
                </c:pt>
                <c:pt idx="45">
                  <c:v>1.3404825737265409E-2</c:v>
                </c:pt>
                <c:pt idx="46">
                  <c:v>8.5790884718498564E-3</c:v>
                </c:pt>
                <c:pt idx="47">
                  <c:v>4.8257372654155585E-3</c:v>
                </c:pt>
                <c:pt idx="48">
                  <c:v>2.1447721179624702E-3</c:v>
                </c:pt>
                <c:pt idx="49">
                  <c:v>5.3619302949061754E-4</c:v>
                </c:pt>
                <c:pt idx="50">
                  <c:v>0</c:v>
                </c:pt>
                <c:pt idx="51">
                  <c:v>5.3619302949061754E-4</c:v>
                </c:pt>
                <c:pt idx="52">
                  <c:v>2.1447721179624702E-3</c:v>
                </c:pt>
                <c:pt idx="53">
                  <c:v>4.8257372654155585E-3</c:v>
                </c:pt>
                <c:pt idx="54">
                  <c:v>8.5790884718498807E-3</c:v>
                </c:pt>
                <c:pt idx="55">
                  <c:v>1.3404825737265438E-2</c:v>
                </c:pt>
                <c:pt idx="56">
                  <c:v>1.9302949061662234E-2</c:v>
                </c:pt>
                <c:pt idx="57">
                  <c:v>2.6273458445040178E-2</c:v>
                </c:pt>
                <c:pt idx="58">
                  <c:v>3.4316353887399426E-2</c:v>
                </c:pt>
                <c:pt idx="59">
                  <c:v>4.3431635388739918E-2</c:v>
                </c:pt>
                <c:pt idx="60">
                  <c:v>5.3619302949061635E-2</c:v>
                </c:pt>
                <c:pt idx="61">
                  <c:v>6.4879356568364605E-2</c:v>
                </c:pt>
                <c:pt idx="62">
                  <c:v>7.7211796246648798E-2</c:v>
                </c:pt>
                <c:pt idx="63">
                  <c:v>9.0616621983914222E-2</c:v>
                </c:pt>
                <c:pt idx="64">
                  <c:v>0.10509383378016088</c:v>
                </c:pt>
                <c:pt idx="65">
                  <c:v>0.12064343163538878</c:v>
                </c:pt>
                <c:pt idx="66">
                  <c:v>0.13726541554959792</c:v>
                </c:pt>
                <c:pt idx="67">
                  <c:v>0.15495978552278827</c:v>
                </c:pt>
                <c:pt idx="68">
                  <c:v>0.1737265415549599</c:v>
                </c:pt>
                <c:pt idx="69">
                  <c:v>0.19356568364611249</c:v>
                </c:pt>
                <c:pt idx="70">
                  <c:v>0.21447721179624654</c:v>
                </c:pt>
                <c:pt idx="71">
                  <c:v>0.23646112600536187</c:v>
                </c:pt>
                <c:pt idx="72">
                  <c:v>0.25951742627345842</c:v>
                </c:pt>
                <c:pt idx="73">
                  <c:v>0.28364611260053613</c:v>
                </c:pt>
                <c:pt idx="74">
                  <c:v>0.30884718498659519</c:v>
                </c:pt>
                <c:pt idx="75">
                  <c:v>0.33512064343163539</c:v>
                </c:pt>
                <c:pt idx="76">
                  <c:v>0.36246648793565689</c:v>
                </c:pt>
                <c:pt idx="77">
                  <c:v>0.39088471849865958</c:v>
                </c:pt>
                <c:pt idx="78">
                  <c:v>0.42037533512064351</c:v>
                </c:pt>
                <c:pt idx="79">
                  <c:v>0.45093833780160869</c:v>
                </c:pt>
                <c:pt idx="80">
                  <c:v>0.48257372654155511</c:v>
                </c:pt>
                <c:pt idx="81">
                  <c:v>0.51528150134048278</c:v>
                </c:pt>
                <c:pt idx="82">
                  <c:v>0.54906166219839125</c:v>
                </c:pt>
                <c:pt idx="83">
                  <c:v>0.58391420911528136</c:v>
                </c:pt>
                <c:pt idx="84">
                  <c:v>0.61983914209115276</c:v>
                </c:pt>
                <c:pt idx="85">
                  <c:v>0.65683646112600524</c:v>
                </c:pt>
                <c:pt idx="86">
                  <c:v>0.69490616621983914</c:v>
                </c:pt>
                <c:pt idx="87">
                  <c:v>0.73404825737265411</c:v>
                </c:pt>
                <c:pt idx="88">
                  <c:v>0.77322834645669292</c:v>
                </c:pt>
                <c:pt idx="89">
                  <c:v>0.80944881889763787</c:v>
                </c:pt>
                <c:pt idx="90">
                  <c:v>0.84251968503937025</c:v>
                </c:pt>
                <c:pt idx="91">
                  <c:v>0.87244094488188983</c:v>
                </c:pt>
                <c:pt idx="92">
                  <c:v>0.89921259842519696</c:v>
                </c:pt>
                <c:pt idx="93">
                  <c:v>0.92283464566929141</c:v>
                </c:pt>
                <c:pt idx="94">
                  <c:v>0.94330708661417328</c:v>
                </c:pt>
                <c:pt idx="95">
                  <c:v>0.96062992125984248</c:v>
                </c:pt>
                <c:pt idx="96">
                  <c:v>0.97480314960629921</c:v>
                </c:pt>
                <c:pt idx="97">
                  <c:v>0.98582677165354327</c:v>
                </c:pt>
                <c:pt idx="98">
                  <c:v>0.99370078740157475</c:v>
                </c:pt>
                <c:pt idx="99">
                  <c:v>0.99842519685039355</c:v>
                </c:pt>
                <c:pt idx="100">
                  <c:v>1</c:v>
                </c:pt>
              </c:numCache>
            </c:numRef>
          </c:yVal>
          <c:smooth val="0"/>
          <c:extLst>
            <c:ext xmlns:c16="http://schemas.microsoft.com/office/drawing/2014/chart" uri="{C3380CC4-5D6E-409C-BE32-E72D297353CC}">
              <c16:uniqueId val="{00000001-3C83-4C55-B432-C08AD11D7881}"/>
            </c:ext>
          </c:extLst>
        </c:ser>
        <c:ser>
          <c:idx val="1"/>
          <c:order val="2"/>
          <c:tx>
            <c:strRef>
              <c:f>Sheet1!$R$4</c:f>
              <c:strCache>
                <c:ptCount val="1"/>
                <c:pt idx="0">
                  <c:v>cap 0.25</c:v>
                </c:pt>
              </c:strCache>
            </c:strRef>
          </c:tx>
          <c:spPr>
            <a:ln>
              <a:solidFill>
                <a:schemeClr val="tx1">
                  <a:lumMod val="75000"/>
                  <a:lumOff val="25000"/>
                </a:schemeClr>
              </a:solidFill>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Sheet1!$R$5:$R$105</c:f>
              <c:numCache>
                <c:formatCode>General</c:formatCode>
                <c:ptCount val="101"/>
                <c:pt idx="0">
                  <c:v>1</c:v>
                </c:pt>
                <c:pt idx="1">
                  <c:v>0.99919999999999987</c:v>
                </c:pt>
                <c:pt idx="2">
                  <c:v>0.99679999999999991</c:v>
                </c:pt>
                <c:pt idx="3">
                  <c:v>0.9927999999999999</c:v>
                </c:pt>
                <c:pt idx="4">
                  <c:v>0.98720000000000019</c:v>
                </c:pt>
                <c:pt idx="5">
                  <c:v>0.98</c:v>
                </c:pt>
                <c:pt idx="6">
                  <c:v>0.97119999999999995</c:v>
                </c:pt>
                <c:pt idx="7">
                  <c:v>0.96079999999999988</c:v>
                </c:pt>
                <c:pt idx="8">
                  <c:v>0.94879999999999987</c:v>
                </c:pt>
                <c:pt idx="9">
                  <c:v>0.93520000000000025</c:v>
                </c:pt>
                <c:pt idx="10">
                  <c:v>0.92000000000000026</c:v>
                </c:pt>
                <c:pt idx="11">
                  <c:v>0.9032</c:v>
                </c:pt>
                <c:pt idx="12">
                  <c:v>0.88480000000000003</c:v>
                </c:pt>
                <c:pt idx="13">
                  <c:v>0.86480000000000001</c:v>
                </c:pt>
                <c:pt idx="14">
                  <c:v>0.84319999999999995</c:v>
                </c:pt>
                <c:pt idx="15">
                  <c:v>0.81999999999999984</c:v>
                </c:pt>
                <c:pt idx="16">
                  <c:v>0.79519999999999991</c:v>
                </c:pt>
                <c:pt idx="17">
                  <c:v>0.76879999999999982</c:v>
                </c:pt>
                <c:pt idx="18">
                  <c:v>0.74080000000000001</c:v>
                </c:pt>
                <c:pt idx="19">
                  <c:v>0.71120000000000005</c:v>
                </c:pt>
                <c:pt idx="20">
                  <c:v>0.67999999999999994</c:v>
                </c:pt>
                <c:pt idx="21">
                  <c:v>0.64720000000000022</c:v>
                </c:pt>
                <c:pt idx="22">
                  <c:v>0.61280000000000012</c:v>
                </c:pt>
                <c:pt idx="23">
                  <c:v>0.57680000000000009</c:v>
                </c:pt>
                <c:pt idx="24">
                  <c:v>0.53920000000000001</c:v>
                </c:pt>
                <c:pt idx="25">
                  <c:v>0.5</c:v>
                </c:pt>
                <c:pt idx="26">
                  <c:v>0.46079999999999999</c:v>
                </c:pt>
                <c:pt idx="27">
                  <c:v>0.42319999999999991</c:v>
                </c:pt>
                <c:pt idx="28">
                  <c:v>0.38719999999999993</c:v>
                </c:pt>
                <c:pt idx="29">
                  <c:v>0.35280000000000006</c:v>
                </c:pt>
                <c:pt idx="30">
                  <c:v>0.32000000000000006</c:v>
                </c:pt>
                <c:pt idx="31">
                  <c:v>0.2888</c:v>
                </c:pt>
                <c:pt idx="32">
                  <c:v>0.25919999999999999</c:v>
                </c:pt>
                <c:pt idx="33">
                  <c:v>0.23119999999999996</c:v>
                </c:pt>
                <c:pt idx="34">
                  <c:v>0.20479999999999993</c:v>
                </c:pt>
                <c:pt idx="35">
                  <c:v>0.18000000000000005</c:v>
                </c:pt>
                <c:pt idx="36">
                  <c:v>0.15680000000000002</c:v>
                </c:pt>
                <c:pt idx="37">
                  <c:v>0.13520000000000001</c:v>
                </c:pt>
                <c:pt idx="38">
                  <c:v>0.1152</c:v>
                </c:pt>
                <c:pt idx="39">
                  <c:v>9.6799999999999983E-2</c:v>
                </c:pt>
                <c:pt idx="40">
                  <c:v>7.999999999999996E-2</c:v>
                </c:pt>
                <c:pt idx="41">
                  <c:v>6.4800000000000038E-2</c:v>
                </c:pt>
                <c:pt idx="42">
                  <c:v>5.1200000000000023E-2</c:v>
                </c:pt>
                <c:pt idx="43">
                  <c:v>3.9200000000000006E-2</c:v>
                </c:pt>
                <c:pt idx="44">
                  <c:v>2.8799999999999999E-2</c:v>
                </c:pt>
                <c:pt idx="45">
                  <c:v>1.999999999999999E-2</c:v>
                </c:pt>
                <c:pt idx="46">
                  <c:v>1.2799999999999987E-2</c:v>
                </c:pt>
                <c:pt idx="47">
                  <c:v>7.2000000000000128E-3</c:v>
                </c:pt>
                <c:pt idx="48">
                  <c:v>3.2000000000000058E-3</c:v>
                </c:pt>
                <c:pt idx="49">
                  <c:v>8.0000000000000145E-4</c:v>
                </c:pt>
                <c:pt idx="50">
                  <c:v>0</c:v>
                </c:pt>
                <c:pt idx="51">
                  <c:v>8.0000000000000145E-4</c:v>
                </c:pt>
                <c:pt idx="52">
                  <c:v>3.2000000000000058E-3</c:v>
                </c:pt>
                <c:pt idx="53">
                  <c:v>7.2000000000000128E-3</c:v>
                </c:pt>
                <c:pt idx="54">
                  <c:v>1.2800000000000023E-2</c:v>
                </c:pt>
                <c:pt idx="55">
                  <c:v>2.0000000000000035E-2</c:v>
                </c:pt>
                <c:pt idx="56">
                  <c:v>2.8800000000000051E-2</c:v>
                </c:pt>
                <c:pt idx="57">
                  <c:v>3.9199999999999943E-2</c:v>
                </c:pt>
                <c:pt idx="58">
                  <c:v>5.1199999999999947E-2</c:v>
                </c:pt>
                <c:pt idx="59">
                  <c:v>6.4799999999999955E-2</c:v>
                </c:pt>
                <c:pt idx="60">
                  <c:v>7.999999999999996E-2</c:v>
                </c:pt>
                <c:pt idx="61">
                  <c:v>9.6799999999999983E-2</c:v>
                </c:pt>
                <c:pt idx="62">
                  <c:v>0.1152</c:v>
                </c:pt>
                <c:pt idx="63">
                  <c:v>0.13520000000000001</c:v>
                </c:pt>
                <c:pt idx="64">
                  <c:v>0.15680000000000002</c:v>
                </c:pt>
                <c:pt idx="65">
                  <c:v>0.18000000000000005</c:v>
                </c:pt>
                <c:pt idx="66">
                  <c:v>0.20480000000000009</c:v>
                </c:pt>
                <c:pt idx="67">
                  <c:v>0.2312000000000001</c:v>
                </c:pt>
                <c:pt idx="68">
                  <c:v>0.25920000000000015</c:v>
                </c:pt>
                <c:pt idx="69">
                  <c:v>0.28879999999999983</c:v>
                </c:pt>
                <c:pt idx="70">
                  <c:v>0.31999999999999984</c:v>
                </c:pt>
                <c:pt idx="71">
                  <c:v>0.35279999999999989</c:v>
                </c:pt>
                <c:pt idx="72">
                  <c:v>0.38719999999999993</c:v>
                </c:pt>
                <c:pt idx="73">
                  <c:v>0.42319999999999991</c:v>
                </c:pt>
                <c:pt idx="74">
                  <c:v>0.46079999999999999</c:v>
                </c:pt>
                <c:pt idx="75">
                  <c:v>0.5</c:v>
                </c:pt>
                <c:pt idx="76">
                  <c:v>0.53920000000000001</c:v>
                </c:pt>
                <c:pt idx="77">
                  <c:v>0.57680000000000009</c:v>
                </c:pt>
                <c:pt idx="78">
                  <c:v>0.61280000000000001</c:v>
                </c:pt>
                <c:pt idx="79">
                  <c:v>0.64720000000000011</c:v>
                </c:pt>
                <c:pt idx="80">
                  <c:v>0.68000000000000016</c:v>
                </c:pt>
                <c:pt idx="81">
                  <c:v>0.71120000000000017</c:v>
                </c:pt>
                <c:pt idx="82">
                  <c:v>0.74079999999999979</c:v>
                </c:pt>
                <c:pt idx="83">
                  <c:v>0.76879999999999982</c:v>
                </c:pt>
                <c:pt idx="84">
                  <c:v>0.79519999999999991</c:v>
                </c:pt>
                <c:pt idx="85">
                  <c:v>0.82</c:v>
                </c:pt>
                <c:pt idx="86">
                  <c:v>0.84319999999999995</c:v>
                </c:pt>
                <c:pt idx="87">
                  <c:v>0.86480000000000001</c:v>
                </c:pt>
                <c:pt idx="88">
                  <c:v>0.88480000000000003</c:v>
                </c:pt>
                <c:pt idx="89">
                  <c:v>0.9032</c:v>
                </c:pt>
                <c:pt idx="90">
                  <c:v>0.92000000000000015</c:v>
                </c:pt>
                <c:pt idx="91">
                  <c:v>0.93520000000000003</c:v>
                </c:pt>
                <c:pt idx="92">
                  <c:v>0.94880000000000009</c:v>
                </c:pt>
                <c:pt idx="93">
                  <c:v>0.96079999999999999</c:v>
                </c:pt>
                <c:pt idx="94">
                  <c:v>0.97120000000000006</c:v>
                </c:pt>
                <c:pt idx="95">
                  <c:v>0.98</c:v>
                </c:pt>
                <c:pt idx="96">
                  <c:v>0.98719999999999986</c:v>
                </c:pt>
                <c:pt idx="97">
                  <c:v>0.99280000000000002</c:v>
                </c:pt>
                <c:pt idx="98">
                  <c:v>0.99680000000000013</c:v>
                </c:pt>
                <c:pt idx="99">
                  <c:v>0.99919999999999987</c:v>
                </c:pt>
                <c:pt idx="100">
                  <c:v>1</c:v>
                </c:pt>
              </c:numCache>
            </c:numRef>
          </c:yVal>
          <c:smooth val="0"/>
          <c:extLst>
            <c:ext xmlns:c16="http://schemas.microsoft.com/office/drawing/2014/chart" uri="{C3380CC4-5D6E-409C-BE32-E72D297353CC}">
              <c16:uniqueId val="{00000002-3C83-4C55-B432-C08AD11D7881}"/>
            </c:ext>
          </c:extLst>
        </c:ser>
        <c:dLbls>
          <c:showLegendKey val="0"/>
          <c:showVal val="0"/>
          <c:showCatName val="0"/>
          <c:showSerName val="0"/>
          <c:showPercent val="0"/>
          <c:showBubbleSize val="0"/>
        </c:dLbls>
        <c:axId val="121334784"/>
        <c:axId val="121340672"/>
      </c:scatterChart>
      <c:valAx>
        <c:axId val="121334784"/>
        <c:scaling>
          <c:orientation val="minMax"/>
          <c:max val="1"/>
        </c:scaling>
        <c:delete val="0"/>
        <c:axPos val="b"/>
        <c:numFmt formatCode="General" sourceLinked="1"/>
        <c:majorTickMark val="out"/>
        <c:minorTickMark val="none"/>
        <c:tickLblPos val="nextTo"/>
        <c:spPr>
          <a:ln>
            <a:solidFill>
              <a:schemeClr val="bg1">
                <a:lumMod val="75000"/>
              </a:schemeClr>
            </a:solidFill>
          </a:ln>
        </c:spPr>
        <c:crossAx val="121340672"/>
        <c:crosses val="autoZero"/>
        <c:crossBetween val="midCat"/>
        <c:majorUnit val="0.25"/>
      </c:valAx>
      <c:valAx>
        <c:axId val="121340672"/>
        <c:scaling>
          <c:orientation val="minMax"/>
          <c:max val="1.5"/>
          <c:min val="-0.5"/>
        </c:scaling>
        <c:delete val="0"/>
        <c:axPos val="l"/>
        <c:majorGridlines>
          <c:spPr>
            <a:ln>
              <a:solidFill>
                <a:schemeClr val="bg1">
                  <a:lumMod val="75000"/>
                </a:schemeClr>
              </a:solidFill>
            </a:ln>
          </c:spPr>
        </c:majorGridlines>
        <c:numFmt formatCode="General" sourceLinked="1"/>
        <c:majorTickMark val="out"/>
        <c:minorTickMark val="none"/>
        <c:tickLblPos val="nextTo"/>
        <c:spPr>
          <a:ln>
            <a:solidFill>
              <a:schemeClr val="bg1">
                <a:lumMod val="75000"/>
              </a:schemeClr>
            </a:solidFill>
          </a:ln>
        </c:spPr>
        <c:crossAx val="121334784"/>
        <c:crosses val="autoZero"/>
        <c:crossBetween val="midCat"/>
        <c:majorUnit val="0.5"/>
      </c:valAx>
    </c:plotArea>
    <c:plotVisOnly val="1"/>
    <c:dispBlanksAs val="gap"/>
    <c:showDLblsOverMax val="0"/>
  </c:chart>
  <c:txPr>
    <a:bodyPr/>
    <a:lstStyle/>
    <a:p>
      <a:pPr>
        <a:defRPr>
          <a:solidFill>
            <a:schemeClr val="bg1">
              <a:lumMod val="50000"/>
            </a:schemeClr>
          </a:solidFill>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3"/>
          <c:order val="0"/>
          <c:tx>
            <c:strRef>
              <c:f>Sheet1!$E$4</c:f>
              <c:strCache>
                <c:ptCount val="1"/>
                <c:pt idx="0">
                  <c:v>parabolic</c:v>
                </c:pt>
              </c:strCache>
            </c:strRef>
          </c:tx>
          <c:spPr>
            <a:ln>
              <a:solidFill>
                <a:schemeClr val="tx1">
                  <a:lumMod val="75000"/>
                  <a:lumOff val="25000"/>
                </a:schemeClr>
              </a:solidFill>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Sheet1!$E$5:$E$105</c:f>
              <c:numCache>
                <c:formatCode>General</c:formatCode>
                <c:ptCount val="101"/>
                <c:pt idx="0">
                  <c:v>1</c:v>
                </c:pt>
                <c:pt idx="1">
                  <c:v>0.99842519685039355</c:v>
                </c:pt>
                <c:pt idx="2">
                  <c:v>0.99370078740157475</c:v>
                </c:pt>
                <c:pt idx="3">
                  <c:v>0.98582677165354315</c:v>
                </c:pt>
                <c:pt idx="4">
                  <c:v>0.97480314960629932</c:v>
                </c:pt>
                <c:pt idx="5">
                  <c:v>0.96062992125984259</c:v>
                </c:pt>
                <c:pt idx="6">
                  <c:v>0.94330708661417328</c:v>
                </c:pt>
                <c:pt idx="7">
                  <c:v>0.92283464566929119</c:v>
                </c:pt>
                <c:pt idx="8">
                  <c:v>0.89921259842519663</c:v>
                </c:pt>
                <c:pt idx="9">
                  <c:v>0.87244094488188983</c:v>
                </c:pt>
                <c:pt idx="10">
                  <c:v>0.84251968503937025</c:v>
                </c:pt>
                <c:pt idx="11">
                  <c:v>0.80944881889763787</c:v>
                </c:pt>
                <c:pt idx="12">
                  <c:v>0.77322834645669292</c:v>
                </c:pt>
                <c:pt idx="13">
                  <c:v>0.73404825737265411</c:v>
                </c:pt>
                <c:pt idx="14">
                  <c:v>0.69490616621983914</c:v>
                </c:pt>
                <c:pt idx="15">
                  <c:v>0.65683646112600524</c:v>
                </c:pt>
                <c:pt idx="16">
                  <c:v>0.61983914209115276</c:v>
                </c:pt>
                <c:pt idx="17">
                  <c:v>0.58391420911528136</c:v>
                </c:pt>
                <c:pt idx="18">
                  <c:v>0.54906166219839148</c:v>
                </c:pt>
                <c:pt idx="19">
                  <c:v>0.51528150134048256</c:v>
                </c:pt>
                <c:pt idx="20">
                  <c:v>0.48257372654155495</c:v>
                </c:pt>
                <c:pt idx="21">
                  <c:v>0.45093833780160869</c:v>
                </c:pt>
                <c:pt idx="22">
                  <c:v>0.42037533512064351</c:v>
                </c:pt>
                <c:pt idx="23">
                  <c:v>0.39088471849865958</c:v>
                </c:pt>
                <c:pt idx="24">
                  <c:v>0.36246648793565689</c:v>
                </c:pt>
                <c:pt idx="25">
                  <c:v>0.33512064343163539</c:v>
                </c:pt>
                <c:pt idx="26">
                  <c:v>0.30884718498659519</c:v>
                </c:pt>
                <c:pt idx="27">
                  <c:v>0.28364611260053613</c:v>
                </c:pt>
                <c:pt idx="28">
                  <c:v>0.25951742627345842</c:v>
                </c:pt>
                <c:pt idx="29">
                  <c:v>0.23646112600536198</c:v>
                </c:pt>
                <c:pt idx="30">
                  <c:v>0.21447721179624668</c:v>
                </c:pt>
                <c:pt idx="31">
                  <c:v>0.1935656836461126</c:v>
                </c:pt>
                <c:pt idx="32">
                  <c:v>0.17372654155495978</c:v>
                </c:pt>
                <c:pt idx="33">
                  <c:v>0.15495978552278819</c:v>
                </c:pt>
                <c:pt idx="34">
                  <c:v>0.13726541554959781</c:v>
                </c:pt>
                <c:pt idx="35">
                  <c:v>0.12064343163538878</c:v>
                </c:pt>
                <c:pt idx="36">
                  <c:v>0.10509383378016088</c:v>
                </c:pt>
                <c:pt idx="37">
                  <c:v>9.0616621983914222E-2</c:v>
                </c:pt>
                <c:pt idx="38">
                  <c:v>7.7211796246648798E-2</c:v>
                </c:pt>
                <c:pt idx="39">
                  <c:v>6.4879356568364605E-2</c:v>
                </c:pt>
                <c:pt idx="40">
                  <c:v>5.3619302949061635E-2</c:v>
                </c:pt>
                <c:pt idx="41">
                  <c:v>4.3431635388739974E-2</c:v>
                </c:pt>
                <c:pt idx="42">
                  <c:v>3.4316353887399481E-2</c:v>
                </c:pt>
                <c:pt idx="43">
                  <c:v>2.6273458445040219E-2</c:v>
                </c:pt>
                <c:pt idx="44">
                  <c:v>1.9302949061662199E-2</c:v>
                </c:pt>
                <c:pt idx="45">
                  <c:v>1.3404825737265409E-2</c:v>
                </c:pt>
                <c:pt idx="46">
                  <c:v>8.5790884718498564E-3</c:v>
                </c:pt>
                <c:pt idx="47">
                  <c:v>4.8257372654155585E-3</c:v>
                </c:pt>
                <c:pt idx="48">
                  <c:v>2.1447721179624702E-3</c:v>
                </c:pt>
                <c:pt idx="49">
                  <c:v>5.3619302949061754E-4</c:v>
                </c:pt>
                <c:pt idx="50">
                  <c:v>0</c:v>
                </c:pt>
                <c:pt idx="51">
                  <c:v>5.3619302949061754E-4</c:v>
                </c:pt>
                <c:pt idx="52">
                  <c:v>2.1447721179624702E-3</c:v>
                </c:pt>
                <c:pt idx="53">
                  <c:v>4.8257372654155585E-3</c:v>
                </c:pt>
                <c:pt idx="54">
                  <c:v>8.5790884718498807E-3</c:v>
                </c:pt>
                <c:pt idx="55">
                  <c:v>1.3404825737265438E-2</c:v>
                </c:pt>
                <c:pt idx="56">
                  <c:v>1.9302949061662234E-2</c:v>
                </c:pt>
                <c:pt idx="57">
                  <c:v>2.6273458445040178E-2</c:v>
                </c:pt>
                <c:pt idx="58">
                  <c:v>3.4316353887399426E-2</c:v>
                </c:pt>
                <c:pt idx="59">
                  <c:v>4.3431635388739918E-2</c:v>
                </c:pt>
                <c:pt idx="60">
                  <c:v>5.3619302949061635E-2</c:v>
                </c:pt>
                <c:pt idx="61">
                  <c:v>6.4879356568364605E-2</c:v>
                </c:pt>
                <c:pt idx="62">
                  <c:v>7.7211796246648798E-2</c:v>
                </c:pt>
                <c:pt idx="63">
                  <c:v>9.0616621983914222E-2</c:v>
                </c:pt>
                <c:pt idx="64">
                  <c:v>0.10509383378016088</c:v>
                </c:pt>
                <c:pt idx="65">
                  <c:v>0.12064343163538878</c:v>
                </c:pt>
                <c:pt idx="66">
                  <c:v>0.13726541554959792</c:v>
                </c:pt>
                <c:pt idx="67">
                  <c:v>0.15495978552278827</c:v>
                </c:pt>
                <c:pt idx="68">
                  <c:v>0.1737265415549599</c:v>
                </c:pt>
                <c:pt idx="69">
                  <c:v>0.19356568364611249</c:v>
                </c:pt>
                <c:pt idx="70">
                  <c:v>0.21447721179624654</c:v>
                </c:pt>
                <c:pt idx="71">
                  <c:v>0.23646112600536187</c:v>
                </c:pt>
                <c:pt idx="72">
                  <c:v>0.25951742627345842</c:v>
                </c:pt>
                <c:pt idx="73">
                  <c:v>0.28364611260053613</c:v>
                </c:pt>
                <c:pt idx="74">
                  <c:v>0.30884718498659519</c:v>
                </c:pt>
                <c:pt idx="75">
                  <c:v>0.33512064343163539</c:v>
                </c:pt>
                <c:pt idx="76">
                  <c:v>0.36246648793565689</c:v>
                </c:pt>
                <c:pt idx="77">
                  <c:v>0.39088471849865958</c:v>
                </c:pt>
                <c:pt idx="78">
                  <c:v>0.42037533512064351</c:v>
                </c:pt>
                <c:pt idx="79">
                  <c:v>0.45093833780160869</c:v>
                </c:pt>
                <c:pt idx="80">
                  <c:v>0.48257372654155511</c:v>
                </c:pt>
                <c:pt idx="81">
                  <c:v>0.51528150134048278</c:v>
                </c:pt>
                <c:pt idx="82">
                  <c:v>0.54906166219839125</c:v>
                </c:pt>
                <c:pt idx="83">
                  <c:v>0.58391420911528136</c:v>
                </c:pt>
                <c:pt idx="84">
                  <c:v>0.61983914209115276</c:v>
                </c:pt>
                <c:pt idx="85">
                  <c:v>0.65683646112600524</c:v>
                </c:pt>
                <c:pt idx="86">
                  <c:v>0.69490616621983914</c:v>
                </c:pt>
                <c:pt idx="87">
                  <c:v>0.73404825737265411</c:v>
                </c:pt>
                <c:pt idx="88">
                  <c:v>0.77322834645669292</c:v>
                </c:pt>
                <c:pt idx="89">
                  <c:v>0.80944881889763787</c:v>
                </c:pt>
                <c:pt idx="90">
                  <c:v>0.84251968503937025</c:v>
                </c:pt>
                <c:pt idx="91">
                  <c:v>0.87244094488188983</c:v>
                </c:pt>
                <c:pt idx="92">
                  <c:v>0.89921259842519696</c:v>
                </c:pt>
                <c:pt idx="93">
                  <c:v>0.92283464566929141</c:v>
                </c:pt>
                <c:pt idx="94">
                  <c:v>0.94330708661417328</c:v>
                </c:pt>
                <c:pt idx="95">
                  <c:v>0.96062992125984248</c:v>
                </c:pt>
                <c:pt idx="96">
                  <c:v>0.97480314960629921</c:v>
                </c:pt>
                <c:pt idx="97">
                  <c:v>0.98582677165354327</c:v>
                </c:pt>
                <c:pt idx="98">
                  <c:v>0.99370078740157475</c:v>
                </c:pt>
                <c:pt idx="99">
                  <c:v>0.99842519685039355</c:v>
                </c:pt>
                <c:pt idx="100">
                  <c:v>1</c:v>
                </c:pt>
              </c:numCache>
            </c:numRef>
          </c:yVal>
          <c:smooth val="0"/>
          <c:extLst>
            <c:ext xmlns:c16="http://schemas.microsoft.com/office/drawing/2014/chart" uri="{C3380CC4-5D6E-409C-BE32-E72D297353CC}">
              <c16:uniqueId val="{00000000-2ABA-4EC7-93BF-5CCA735C883B}"/>
            </c:ext>
          </c:extLst>
        </c:ser>
        <c:ser>
          <c:idx val="2"/>
          <c:order val="1"/>
          <c:tx>
            <c:v>trochoid</c:v>
          </c:tx>
          <c:spPr>
            <a:ln>
              <a:solidFill>
                <a:schemeClr val="bg1">
                  <a:lumMod val="75000"/>
                </a:schemeClr>
              </a:solidFill>
              <a:prstDash val="sysDash"/>
            </a:ln>
          </c:spPr>
          <c:marker>
            <c:symbol val="none"/>
          </c:marker>
          <c:xVal>
            <c:numRef>
              <c:f>Sheet1!$G$5:$G$105</c:f>
              <c:numCache>
                <c:formatCode>General</c:formatCode>
                <c:ptCount val="101"/>
                <c:pt idx="0">
                  <c:v>0</c:v>
                </c:pt>
                <c:pt idx="1">
                  <c:v>6.8604740235343308E-3</c:v>
                </c:pt>
                <c:pt idx="2">
                  <c:v>1.3733338321784788E-2</c:v>
                </c:pt>
                <c:pt idx="3">
                  <c:v>2.0630934270713767E-2</c:v>
                </c:pt>
                <c:pt idx="4">
                  <c:v>2.7565505641757262E-2</c:v>
                </c:pt>
                <c:pt idx="5">
                  <c:v>3.4549150281252633E-2</c:v>
                </c:pt>
                <c:pt idx="6">
                  <c:v>4.1593772365766099E-2</c:v>
                </c:pt>
                <c:pt idx="7">
                  <c:v>4.8711035421746374E-2</c:v>
                </c:pt>
                <c:pt idx="8">
                  <c:v>5.5912316294914235E-2</c:v>
                </c:pt>
                <c:pt idx="9">
                  <c:v>6.3208660251050167E-2</c:v>
                </c:pt>
                <c:pt idx="10">
                  <c:v>7.0610737385376349E-2</c:v>
                </c:pt>
                <c:pt idx="11">
                  <c:v>7.8128800512565516E-2</c:v>
                </c:pt>
                <c:pt idx="12">
                  <c:v>8.5772644703565562E-2</c:v>
                </c:pt>
                <c:pt idx="13">
                  <c:v>9.3551568628929424E-2</c:v>
                </c:pt>
                <c:pt idx="14">
                  <c:v>0.10147433786121055</c:v>
                </c:pt>
                <c:pt idx="15">
                  <c:v>0.10954915028125262</c:v>
                </c:pt>
                <c:pt idx="16">
                  <c:v>0.11778360372489924</c:v>
                </c:pt>
                <c:pt idx="17">
                  <c:v>0.12618466599780681</c:v>
                </c:pt>
                <c:pt idx="18">
                  <c:v>0.13475864737669901</c:v>
                </c:pt>
                <c:pt idx="19">
                  <c:v>0.14351117570558744</c:v>
                </c:pt>
                <c:pt idx="20">
                  <c:v>0.15244717418524234</c:v>
                </c:pt>
                <c:pt idx="21">
                  <c:v>0.16157084194356844</c:v>
                </c:pt>
                <c:pt idx="22">
                  <c:v>0.17088563746356555</c:v>
                </c:pt>
                <c:pt idx="23">
                  <c:v>0.18039426493427613</c:v>
                </c:pt>
                <c:pt idx="24">
                  <c:v>0.1900986635785864</c:v>
                </c:pt>
                <c:pt idx="25">
                  <c:v>0.2</c:v>
                </c:pt>
                <c:pt idx="26">
                  <c:v>0.21009866357858642</c:v>
                </c:pt>
                <c:pt idx="27">
                  <c:v>0.22039426493427614</c:v>
                </c:pt>
                <c:pt idx="28">
                  <c:v>0.23088563746356561</c:v>
                </c:pt>
                <c:pt idx="29">
                  <c:v>0.24157084194356843</c:v>
                </c:pt>
                <c:pt idx="30">
                  <c:v>0.25244717418524232</c:v>
                </c:pt>
                <c:pt idx="31">
                  <c:v>0.26351117570558741</c:v>
                </c:pt>
                <c:pt idx="32">
                  <c:v>0.27475864737669903</c:v>
                </c:pt>
                <c:pt idx="33">
                  <c:v>0.28618466599780684</c:v>
                </c:pt>
                <c:pt idx="34">
                  <c:v>0.29778360372489926</c:v>
                </c:pt>
                <c:pt idx="35">
                  <c:v>0.30954915028125263</c:v>
                </c:pt>
                <c:pt idx="36">
                  <c:v>0.32147433786121049</c:v>
                </c:pt>
                <c:pt idx="37">
                  <c:v>0.33355156862892943</c:v>
                </c:pt>
                <c:pt idx="38">
                  <c:v>0.34577264470356556</c:v>
                </c:pt>
                <c:pt idx="39">
                  <c:v>0.35812880051256551</c:v>
                </c:pt>
                <c:pt idx="40">
                  <c:v>0.37061073738537637</c:v>
                </c:pt>
                <c:pt idx="41">
                  <c:v>0.3832086602510501</c:v>
                </c:pt>
                <c:pt idx="42">
                  <c:v>0.39591231629491419</c:v>
                </c:pt>
                <c:pt idx="43">
                  <c:v>0.40871103542174636</c:v>
                </c:pt>
                <c:pt idx="44">
                  <c:v>0.42159377236576612</c:v>
                </c:pt>
                <c:pt idx="45">
                  <c:v>0.43454915028125263</c:v>
                </c:pt>
                <c:pt idx="46">
                  <c:v>0.44756550564175729</c:v>
                </c:pt>
                <c:pt idx="47">
                  <c:v>0.46063093427071372</c:v>
                </c:pt>
                <c:pt idx="48">
                  <c:v>0.47373333832178477</c:v>
                </c:pt>
                <c:pt idx="49">
                  <c:v>0.48686047402353433</c:v>
                </c:pt>
                <c:pt idx="50">
                  <c:v>0.5</c:v>
                </c:pt>
                <c:pt idx="51">
                  <c:v>0.51313952597646573</c:v>
                </c:pt>
                <c:pt idx="52">
                  <c:v>0.52626666167821523</c:v>
                </c:pt>
                <c:pt idx="53">
                  <c:v>0.53936906572928622</c:v>
                </c:pt>
                <c:pt idx="54">
                  <c:v>0.55243449435824277</c:v>
                </c:pt>
                <c:pt idx="55">
                  <c:v>0.56545084971874748</c:v>
                </c:pt>
                <c:pt idx="56">
                  <c:v>0.57840622763423399</c:v>
                </c:pt>
                <c:pt idx="57">
                  <c:v>0.59128896457825353</c:v>
                </c:pt>
                <c:pt idx="58">
                  <c:v>0.6040876837050857</c:v>
                </c:pt>
                <c:pt idx="59">
                  <c:v>0.61679133974894984</c:v>
                </c:pt>
                <c:pt idx="60">
                  <c:v>0.62938926261462358</c:v>
                </c:pt>
                <c:pt idx="61">
                  <c:v>0.64187119948743443</c:v>
                </c:pt>
                <c:pt idx="62">
                  <c:v>0.65422735529643439</c:v>
                </c:pt>
                <c:pt idx="63">
                  <c:v>0.66644843137107057</c:v>
                </c:pt>
                <c:pt idx="64">
                  <c:v>0.67852566213878951</c:v>
                </c:pt>
                <c:pt idx="65">
                  <c:v>0.69045084971874737</c:v>
                </c:pt>
                <c:pt idx="66">
                  <c:v>0.7022163962751008</c:v>
                </c:pt>
                <c:pt idx="67">
                  <c:v>0.71381533400219321</c:v>
                </c:pt>
                <c:pt idx="68">
                  <c:v>0.72524135262330103</c:v>
                </c:pt>
                <c:pt idx="69">
                  <c:v>0.73648882429441254</c:v>
                </c:pt>
                <c:pt idx="70">
                  <c:v>0.74755282581475768</c:v>
                </c:pt>
                <c:pt idx="71">
                  <c:v>0.75842915805643152</c:v>
                </c:pt>
                <c:pt idx="72">
                  <c:v>0.76911436253643439</c:v>
                </c:pt>
                <c:pt idx="73">
                  <c:v>0.77960573506572384</c:v>
                </c:pt>
                <c:pt idx="74">
                  <c:v>0.78990133642141358</c:v>
                </c:pt>
                <c:pt idx="75">
                  <c:v>0.8</c:v>
                </c:pt>
                <c:pt idx="76">
                  <c:v>0.8099013364214136</c:v>
                </c:pt>
                <c:pt idx="77">
                  <c:v>0.81960573506572387</c:v>
                </c:pt>
                <c:pt idx="78">
                  <c:v>0.82911436253643445</c:v>
                </c:pt>
                <c:pt idx="79">
                  <c:v>0.83842915805643159</c:v>
                </c:pt>
                <c:pt idx="80">
                  <c:v>0.84755282581475777</c:v>
                </c:pt>
                <c:pt idx="81">
                  <c:v>0.85648882429441264</c:v>
                </c:pt>
                <c:pt idx="82">
                  <c:v>0.86524135262330093</c:v>
                </c:pt>
                <c:pt idx="83">
                  <c:v>0.87381533400219313</c:v>
                </c:pt>
                <c:pt idx="84">
                  <c:v>0.88221639627510073</c:v>
                </c:pt>
                <c:pt idx="85">
                  <c:v>0.89045084971874733</c:v>
                </c:pt>
                <c:pt idx="86">
                  <c:v>0.89852566213878948</c:v>
                </c:pt>
                <c:pt idx="87">
                  <c:v>0.90644843137107056</c:v>
                </c:pt>
                <c:pt idx="88">
                  <c:v>0.9142273552964344</c:v>
                </c:pt>
                <c:pt idx="89">
                  <c:v>0.92187119948743446</c:v>
                </c:pt>
                <c:pt idx="90">
                  <c:v>0.92938926261462373</c:v>
                </c:pt>
                <c:pt idx="91">
                  <c:v>0.93679133974894979</c:v>
                </c:pt>
                <c:pt idx="92">
                  <c:v>0.94408768370508578</c:v>
                </c:pt>
                <c:pt idx="93">
                  <c:v>0.95128896457825363</c:v>
                </c:pt>
                <c:pt idx="94">
                  <c:v>0.95840622763423389</c:v>
                </c:pt>
                <c:pt idx="95">
                  <c:v>0.96545084971874728</c:v>
                </c:pt>
                <c:pt idx="96">
                  <c:v>0.9724344943582427</c:v>
                </c:pt>
                <c:pt idx="97">
                  <c:v>0.97936906572928617</c:v>
                </c:pt>
                <c:pt idx="98">
                  <c:v>0.9862666616782152</c:v>
                </c:pt>
                <c:pt idx="99">
                  <c:v>0.99313952597646571</c:v>
                </c:pt>
                <c:pt idx="100">
                  <c:v>1</c:v>
                </c:pt>
              </c:numCache>
            </c:numRef>
          </c:xVal>
          <c:yVal>
            <c:numRef>
              <c:f>Sheet1!$H$5:$H$105</c:f>
              <c:numCache>
                <c:formatCode>General</c:formatCode>
                <c:ptCount val="101"/>
                <c:pt idx="0">
                  <c:v>1</c:v>
                </c:pt>
                <c:pt idx="1">
                  <c:v>0.99901336421413578</c:v>
                </c:pt>
                <c:pt idx="2">
                  <c:v>0.99605735065723899</c:v>
                </c:pt>
                <c:pt idx="3">
                  <c:v>0.99114362536434442</c:v>
                </c:pt>
                <c:pt idx="4">
                  <c:v>0.98429158056431554</c:v>
                </c:pt>
                <c:pt idx="5">
                  <c:v>0.97552825814757682</c:v>
                </c:pt>
                <c:pt idx="6">
                  <c:v>0.96488824294412567</c:v>
                </c:pt>
                <c:pt idx="7">
                  <c:v>0.95241352623300979</c:v>
                </c:pt>
                <c:pt idx="8">
                  <c:v>0.93815334002193174</c:v>
                </c:pt>
                <c:pt idx="9">
                  <c:v>0.92216396275100754</c:v>
                </c:pt>
                <c:pt idx="10">
                  <c:v>0.90450849718747373</c:v>
                </c:pt>
                <c:pt idx="11">
                  <c:v>0.88525662138789463</c:v>
                </c:pt>
                <c:pt idx="12">
                  <c:v>0.86448431371070578</c:v>
                </c:pt>
                <c:pt idx="13">
                  <c:v>0.84227355296434436</c:v>
                </c:pt>
                <c:pt idx="14">
                  <c:v>0.81871199487434487</c:v>
                </c:pt>
                <c:pt idx="15">
                  <c:v>0.79389262614623657</c:v>
                </c:pt>
                <c:pt idx="16">
                  <c:v>0.76791339748949827</c:v>
                </c:pt>
                <c:pt idx="17">
                  <c:v>0.74087683705085761</c:v>
                </c:pt>
                <c:pt idx="18">
                  <c:v>0.71288964578253633</c:v>
                </c:pt>
                <c:pt idx="19">
                  <c:v>0.68406227634233907</c:v>
                </c:pt>
                <c:pt idx="20">
                  <c:v>0.65450849718747373</c:v>
                </c:pt>
                <c:pt idx="21">
                  <c:v>0.62434494358242754</c:v>
                </c:pt>
                <c:pt idx="22">
                  <c:v>0.59369065729286241</c:v>
                </c:pt>
                <c:pt idx="23">
                  <c:v>0.56266661678215213</c:v>
                </c:pt>
                <c:pt idx="24">
                  <c:v>0.53139525976465674</c:v>
                </c:pt>
                <c:pt idx="25">
                  <c:v>0.5</c:v>
                </c:pt>
                <c:pt idx="26">
                  <c:v>0.46860474023534332</c:v>
                </c:pt>
                <c:pt idx="27">
                  <c:v>0.43733338321784782</c:v>
                </c:pt>
                <c:pt idx="28">
                  <c:v>0.40630934270713759</c:v>
                </c:pt>
                <c:pt idx="29">
                  <c:v>0.37565505641757269</c:v>
                </c:pt>
                <c:pt idx="30">
                  <c:v>0.34549150281252633</c:v>
                </c:pt>
                <c:pt idx="31">
                  <c:v>0.31593772365766104</c:v>
                </c:pt>
                <c:pt idx="32">
                  <c:v>0.28711035421746367</c:v>
                </c:pt>
                <c:pt idx="33">
                  <c:v>0.25912316294914228</c:v>
                </c:pt>
                <c:pt idx="34">
                  <c:v>0.23208660251050156</c:v>
                </c:pt>
                <c:pt idx="35">
                  <c:v>0.20610737385376349</c:v>
                </c:pt>
                <c:pt idx="36">
                  <c:v>0.18128800512565513</c:v>
                </c:pt>
                <c:pt idx="37">
                  <c:v>0.15772644703565564</c:v>
                </c:pt>
                <c:pt idx="38">
                  <c:v>0.13551568628929433</c:v>
                </c:pt>
                <c:pt idx="39">
                  <c:v>0.11474337861210543</c:v>
                </c:pt>
                <c:pt idx="40">
                  <c:v>9.549150281252633E-2</c:v>
                </c:pt>
                <c:pt idx="41">
                  <c:v>7.7836037248992573E-2</c:v>
                </c:pt>
                <c:pt idx="42">
                  <c:v>6.1846659978068319E-2</c:v>
                </c:pt>
                <c:pt idx="43">
                  <c:v>4.7586473766990323E-2</c:v>
                </c:pt>
                <c:pt idx="44">
                  <c:v>3.5111757055874326E-2</c:v>
                </c:pt>
                <c:pt idx="45">
                  <c:v>2.4471741852423234E-2</c:v>
                </c:pt>
                <c:pt idx="46">
                  <c:v>1.5708419435684462E-2</c:v>
                </c:pt>
                <c:pt idx="47">
                  <c:v>8.8563746356556949E-3</c:v>
                </c:pt>
                <c:pt idx="48">
                  <c:v>3.9426493427611176E-3</c:v>
                </c:pt>
                <c:pt idx="49">
                  <c:v>9.8663578586422052E-4</c:v>
                </c:pt>
                <c:pt idx="50">
                  <c:v>0</c:v>
                </c:pt>
                <c:pt idx="51">
                  <c:v>9.8663578586422052E-4</c:v>
                </c:pt>
                <c:pt idx="52">
                  <c:v>3.942649342761062E-3</c:v>
                </c:pt>
                <c:pt idx="53">
                  <c:v>8.8563746356556949E-3</c:v>
                </c:pt>
                <c:pt idx="54">
                  <c:v>1.5708419435684462E-2</c:v>
                </c:pt>
                <c:pt idx="55">
                  <c:v>2.4471741852423234E-2</c:v>
                </c:pt>
                <c:pt idx="56">
                  <c:v>3.5111757055874382E-2</c:v>
                </c:pt>
                <c:pt idx="57">
                  <c:v>4.7586473766990156E-2</c:v>
                </c:pt>
                <c:pt idx="58">
                  <c:v>6.1846659978068153E-2</c:v>
                </c:pt>
                <c:pt idx="59">
                  <c:v>7.7836037248992407E-2</c:v>
                </c:pt>
                <c:pt idx="60">
                  <c:v>9.5491502812526219E-2</c:v>
                </c:pt>
                <c:pt idx="61">
                  <c:v>0.11474337861210537</c:v>
                </c:pt>
                <c:pt idx="62">
                  <c:v>0.13551568628929422</c:v>
                </c:pt>
                <c:pt idx="63">
                  <c:v>0.15772644703565553</c:v>
                </c:pt>
                <c:pt idx="64">
                  <c:v>0.18128800512565524</c:v>
                </c:pt>
                <c:pt idx="65">
                  <c:v>0.20610737385376338</c:v>
                </c:pt>
                <c:pt idx="66">
                  <c:v>0.23208660251050184</c:v>
                </c:pt>
                <c:pt idx="67">
                  <c:v>0.25912316294914239</c:v>
                </c:pt>
                <c:pt idx="68">
                  <c:v>0.28711035421746389</c:v>
                </c:pt>
                <c:pt idx="69">
                  <c:v>0.31593772365766071</c:v>
                </c:pt>
                <c:pt idx="70">
                  <c:v>0.34549150281252622</c:v>
                </c:pt>
                <c:pt idx="71">
                  <c:v>0.37565505641757235</c:v>
                </c:pt>
                <c:pt idx="72">
                  <c:v>0.4063093427071377</c:v>
                </c:pt>
                <c:pt idx="73">
                  <c:v>0.4373333832178477</c:v>
                </c:pt>
                <c:pt idx="74">
                  <c:v>0.46860474023534338</c:v>
                </c:pt>
                <c:pt idx="75">
                  <c:v>0.49999999999999989</c:v>
                </c:pt>
                <c:pt idx="76">
                  <c:v>0.5313952597646564</c:v>
                </c:pt>
                <c:pt idx="77">
                  <c:v>0.56266661678215213</c:v>
                </c:pt>
                <c:pt idx="78">
                  <c:v>0.59369065729286219</c:v>
                </c:pt>
                <c:pt idx="79">
                  <c:v>0.62434494358242743</c:v>
                </c:pt>
                <c:pt idx="80">
                  <c:v>0.65450849718747361</c:v>
                </c:pt>
                <c:pt idx="81">
                  <c:v>0.68406227634233918</c:v>
                </c:pt>
                <c:pt idx="82">
                  <c:v>0.71288964578253589</c:v>
                </c:pt>
                <c:pt idx="83">
                  <c:v>0.7408768370508575</c:v>
                </c:pt>
                <c:pt idx="84">
                  <c:v>0.76791339748949805</c:v>
                </c:pt>
                <c:pt idx="85">
                  <c:v>0.79389262614623646</c:v>
                </c:pt>
                <c:pt idx="86">
                  <c:v>0.81871199487434465</c:v>
                </c:pt>
                <c:pt idx="87">
                  <c:v>0.84227355296434436</c:v>
                </c:pt>
                <c:pt idx="88">
                  <c:v>0.86448431371070567</c:v>
                </c:pt>
                <c:pt idx="89">
                  <c:v>0.88525662138789474</c:v>
                </c:pt>
                <c:pt idx="90">
                  <c:v>0.90450849718747373</c:v>
                </c:pt>
                <c:pt idx="91">
                  <c:v>0.92216396275100765</c:v>
                </c:pt>
                <c:pt idx="92">
                  <c:v>0.93815334002193174</c:v>
                </c:pt>
                <c:pt idx="93">
                  <c:v>0.95241352623300979</c:v>
                </c:pt>
                <c:pt idx="94">
                  <c:v>0.96488824294412556</c:v>
                </c:pt>
                <c:pt idx="95">
                  <c:v>0.97552825814757682</c:v>
                </c:pt>
                <c:pt idx="96">
                  <c:v>0.98429158056431554</c:v>
                </c:pt>
                <c:pt idx="97">
                  <c:v>0.99114362536434442</c:v>
                </c:pt>
                <c:pt idx="98">
                  <c:v>0.99605735065723888</c:v>
                </c:pt>
                <c:pt idx="99">
                  <c:v>0.99901336421413578</c:v>
                </c:pt>
                <c:pt idx="100">
                  <c:v>1</c:v>
                </c:pt>
              </c:numCache>
            </c:numRef>
          </c:yVal>
          <c:smooth val="0"/>
          <c:extLst>
            <c:ext xmlns:c16="http://schemas.microsoft.com/office/drawing/2014/chart" uri="{C3380CC4-5D6E-409C-BE32-E72D297353CC}">
              <c16:uniqueId val="{00000001-2ABA-4EC7-93BF-5CCA735C883B}"/>
            </c:ext>
          </c:extLst>
        </c:ser>
        <c:dLbls>
          <c:showLegendKey val="0"/>
          <c:showVal val="0"/>
          <c:showCatName val="0"/>
          <c:showSerName val="0"/>
          <c:showPercent val="0"/>
          <c:showBubbleSize val="0"/>
        </c:dLbls>
        <c:axId val="121351168"/>
        <c:axId val="120980224"/>
      </c:scatterChart>
      <c:valAx>
        <c:axId val="121351168"/>
        <c:scaling>
          <c:orientation val="minMax"/>
          <c:max val="1"/>
        </c:scaling>
        <c:delete val="0"/>
        <c:axPos val="b"/>
        <c:numFmt formatCode="General" sourceLinked="1"/>
        <c:majorTickMark val="out"/>
        <c:minorTickMark val="none"/>
        <c:tickLblPos val="nextTo"/>
        <c:spPr>
          <a:ln>
            <a:solidFill>
              <a:schemeClr val="bg1">
                <a:lumMod val="75000"/>
              </a:schemeClr>
            </a:solidFill>
          </a:ln>
        </c:spPr>
        <c:crossAx val="120980224"/>
        <c:crosses val="autoZero"/>
        <c:crossBetween val="midCat"/>
        <c:majorUnit val="0.25"/>
      </c:valAx>
      <c:valAx>
        <c:axId val="120980224"/>
        <c:scaling>
          <c:orientation val="minMax"/>
          <c:max val="1.5"/>
          <c:min val="-0.5"/>
        </c:scaling>
        <c:delete val="0"/>
        <c:axPos val="l"/>
        <c:majorGridlines>
          <c:spPr>
            <a:ln>
              <a:solidFill>
                <a:schemeClr val="bg1">
                  <a:lumMod val="75000"/>
                </a:schemeClr>
              </a:solidFill>
            </a:ln>
          </c:spPr>
        </c:majorGridlines>
        <c:numFmt formatCode="General" sourceLinked="1"/>
        <c:majorTickMark val="out"/>
        <c:minorTickMark val="none"/>
        <c:tickLblPos val="nextTo"/>
        <c:spPr>
          <a:ln>
            <a:solidFill>
              <a:schemeClr val="bg1">
                <a:lumMod val="75000"/>
              </a:schemeClr>
            </a:solidFill>
          </a:ln>
        </c:spPr>
        <c:crossAx val="121351168"/>
        <c:crosses val="autoZero"/>
        <c:crossBetween val="midCat"/>
        <c:majorUnit val="0.5"/>
      </c:valAx>
    </c:plotArea>
    <c:legend>
      <c:legendPos val="r"/>
      <c:overlay val="1"/>
      <c:txPr>
        <a:bodyPr/>
        <a:lstStyle/>
        <a:p>
          <a:pPr>
            <a:defRPr sz="1400"/>
          </a:pPr>
          <a:endParaRPr lang="zh-CN"/>
        </a:p>
      </c:txPr>
    </c:legend>
    <c:plotVisOnly val="1"/>
    <c:dispBlanksAs val="gap"/>
    <c:showDLblsOverMax val="0"/>
  </c:chart>
  <c:txPr>
    <a:bodyPr/>
    <a:lstStyle/>
    <a:p>
      <a:pPr>
        <a:defRPr>
          <a:solidFill>
            <a:schemeClr val="bg1">
              <a:lumMod val="50000"/>
            </a:schemeClr>
          </a:solidFill>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Sheet1!$F$1</c:f>
              <c:strCache>
                <c:ptCount val="1"/>
                <c:pt idx="0">
                  <c:v>cos</c:v>
                </c:pt>
              </c:strCache>
            </c:strRef>
          </c:tx>
          <c:spPr>
            <a:ln>
              <a:solidFill>
                <a:schemeClr val="bg1"/>
              </a:solidFill>
              <a:prstDash val="dash"/>
            </a:ln>
          </c:spPr>
          <c:marker>
            <c:symbol val="none"/>
          </c:marker>
          <c:xVal>
            <c:numRef>
              <c:f>Sheet1!$A$2:$A$162</c:f>
              <c:numCache>
                <c:formatCode>General</c:formatCode>
                <c:ptCount val="161"/>
                <c:pt idx="0">
                  <c:v>-4</c:v>
                </c:pt>
                <c:pt idx="1">
                  <c:v>-3.95</c:v>
                </c:pt>
                <c:pt idx="2">
                  <c:v>-3.9</c:v>
                </c:pt>
                <c:pt idx="3">
                  <c:v>-3.85</c:v>
                </c:pt>
                <c:pt idx="4">
                  <c:v>-3.8</c:v>
                </c:pt>
                <c:pt idx="5">
                  <c:v>-3.75</c:v>
                </c:pt>
                <c:pt idx="6">
                  <c:v>-3.7</c:v>
                </c:pt>
                <c:pt idx="7">
                  <c:v>-3.65</c:v>
                </c:pt>
                <c:pt idx="8">
                  <c:v>-3.6</c:v>
                </c:pt>
                <c:pt idx="9">
                  <c:v>-3.55</c:v>
                </c:pt>
                <c:pt idx="10">
                  <c:v>-3.5</c:v>
                </c:pt>
                <c:pt idx="11">
                  <c:v>-3.45</c:v>
                </c:pt>
                <c:pt idx="12">
                  <c:v>-3.4</c:v>
                </c:pt>
                <c:pt idx="13">
                  <c:v>-3.35</c:v>
                </c:pt>
                <c:pt idx="14">
                  <c:v>-3.3</c:v>
                </c:pt>
                <c:pt idx="15">
                  <c:v>-3.25</c:v>
                </c:pt>
                <c:pt idx="16">
                  <c:v>-3.2</c:v>
                </c:pt>
                <c:pt idx="17">
                  <c:v>-3.15</c:v>
                </c:pt>
                <c:pt idx="18">
                  <c:v>-3.1</c:v>
                </c:pt>
                <c:pt idx="19">
                  <c:v>-3.05</c:v>
                </c:pt>
                <c:pt idx="20">
                  <c:v>-3</c:v>
                </c:pt>
                <c:pt idx="21">
                  <c:v>-2.95</c:v>
                </c:pt>
                <c:pt idx="22">
                  <c:v>-2.9</c:v>
                </c:pt>
                <c:pt idx="23">
                  <c:v>-2.85</c:v>
                </c:pt>
                <c:pt idx="24">
                  <c:v>-2.8</c:v>
                </c:pt>
                <c:pt idx="25">
                  <c:v>-2.75</c:v>
                </c:pt>
                <c:pt idx="26">
                  <c:v>-2.7</c:v>
                </c:pt>
                <c:pt idx="27">
                  <c:v>-2.65</c:v>
                </c:pt>
                <c:pt idx="28">
                  <c:v>-2.6</c:v>
                </c:pt>
                <c:pt idx="29">
                  <c:v>-2.55000000000001</c:v>
                </c:pt>
                <c:pt idx="30">
                  <c:v>-2.5000000000000102</c:v>
                </c:pt>
                <c:pt idx="31">
                  <c:v>-2.4500000000000099</c:v>
                </c:pt>
                <c:pt idx="32">
                  <c:v>-2.4000000000000101</c:v>
                </c:pt>
                <c:pt idx="33">
                  <c:v>-2.3500000000000099</c:v>
                </c:pt>
                <c:pt idx="34">
                  <c:v>-2.30000000000001</c:v>
                </c:pt>
                <c:pt idx="35">
                  <c:v>-2.2500000000000102</c:v>
                </c:pt>
                <c:pt idx="36">
                  <c:v>-2.2000000000000099</c:v>
                </c:pt>
                <c:pt idx="37">
                  <c:v>-2.1500000000000101</c:v>
                </c:pt>
                <c:pt idx="38">
                  <c:v>-2.1000000000000099</c:v>
                </c:pt>
                <c:pt idx="39">
                  <c:v>-2.05000000000001</c:v>
                </c:pt>
                <c:pt idx="40">
                  <c:v>-2.0000000000000102</c:v>
                </c:pt>
                <c:pt idx="41">
                  <c:v>-1.9500000000000099</c:v>
                </c:pt>
                <c:pt idx="42">
                  <c:v>-1.9000000000000099</c:v>
                </c:pt>
                <c:pt idx="43">
                  <c:v>-1.8500000000000101</c:v>
                </c:pt>
                <c:pt idx="44">
                  <c:v>-1.80000000000001</c:v>
                </c:pt>
                <c:pt idx="45">
                  <c:v>-1.75000000000001</c:v>
                </c:pt>
                <c:pt idx="46">
                  <c:v>-1.7000000000000099</c:v>
                </c:pt>
                <c:pt idx="47">
                  <c:v>-1.6500000000000099</c:v>
                </c:pt>
                <c:pt idx="48">
                  <c:v>-1.6000000000000101</c:v>
                </c:pt>
                <c:pt idx="49">
                  <c:v>-1.55000000000001</c:v>
                </c:pt>
                <c:pt idx="50">
                  <c:v>-1.50000000000001</c:v>
                </c:pt>
                <c:pt idx="51">
                  <c:v>-1.4500000000000099</c:v>
                </c:pt>
                <c:pt idx="52">
                  <c:v>-1.4000000000000099</c:v>
                </c:pt>
                <c:pt idx="53">
                  <c:v>-1.3500000000000101</c:v>
                </c:pt>
                <c:pt idx="54">
                  <c:v>-1.30000000000001</c:v>
                </c:pt>
                <c:pt idx="55">
                  <c:v>-1.25000000000001</c:v>
                </c:pt>
                <c:pt idx="56">
                  <c:v>-1.2000000000000099</c:v>
                </c:pt>
                <c:pt idx="57">
                  <c:v>-1.1500000000000099</c:v>
                </c:pt>
                <c:pt idx="58">
                  <c:v>-1.1000000000000101</c:v>
                </c:pt>
                <c:pt idx="59">
                  <c:v>-1.05000000000001</c:v>
                </c:pt>
                <c:pt idx="60">
                  <c:v>-1.00000000000001</c:v>
                </c:pt>
                <c:pt idx="61">
                  <c:v>-0.95000000000000995</c:v>
                </c:pt>
                <c:pt idx="62">
                  <c:v>-0.90000000000001001</c:v>
                </c:pt>
                <c:pt idx="63">
                  <c:v>-0.85000000000000997</c:v>
                </c:pt>
                <c:pt idx="64">
                  <c:v>-0.80000000000001004</c:v>
                </c:pt>
                <c:pt idx="65">
                  <c:v>-0.75000000000000999</c:v>
                </c:pt>
                <c:pt idx="66">
                  <c:v>-0.70000000000000995</c:v>
                </c:pt>
                <c:pt idx="67">
                  <c:v>-0.65000000000001001</c:v>
                </c:pt>
                <c:pt idx="68">
                  <c:v>-0.60000000000000997</c:v>
                </c:pt>
                <c:pt idx="69">
                  <c:v>-0.55000000000001004</c:v>
                </c:pt>
                <c:pt idx="70">
                  <c:v>-0.50000000000000999</c:v>
                </c:pt>
                <c:pt idx="71">
                  <c:v>-0.45000000000001</c:v>
                </c:pt>
                <c:pt idx="72">
                  <c:v>-0.40000000000001001</c:v>
                </c:pt>
                <c:pt idx="73">
                  <c:v>-0.35000000000001003</c:v>
                </c:pt>
                <c:pt idx="74">
                  <c:v>-0.30000000000000998</c:v>
                </c:pt>
                <c:pt idx="75">
                  <c:v>-0.25000000000000999</c:v>
                </c:pt>
                <c:pt idx="76">
                  <c:v>-0.20000000000001</c:v>
                </c:pt>
                <c:pt idx="77">
                  <c:v>-0.15000000000000999</c:v>
                </c:pt>
                <c:pt idx="78">
                  <c:v>-0.10000000000001</c:v>
                </c:pt>
                <c:pt idx="79">
                  <c:v>-5.0000000000010002E-2</c:v>
                </c:pt>
                <c:pt idx="80">
                  <c:v>-1.0214051826551401E-14</c:v>
                </c:pt>
                <c:pt idx="81">
                  <c:v>4.9999999999990101E-2</c:v>
                </c:pt>
                <c:pt idx="82">
                  <c:v>9.9999999999989903E-2</c:v>
                </c:pt>
                <c:pt idx="83">
                  <c:v>0.14999999999999</c:v>
                </c:pt>
                <c:pt idx="84">
                  <c:v>0.19999999999998999</c:v>
                </c:pt>
                <c:pt idx="85">
                  <c:v>0.24999999999997999</c:v>
                </c:pt>
                <c:pt idx="86">
                  <c:v>0.29999999999998</c:v>
                </c:pt>
                <c:pt idx="87">
                  <c:v>0.34999999999997999</c:v>
                </c:pt>
                <c:pt idx="88">
                  <c:v>0.39999999999997998</c:v>
                </c:pt>
                <c:pt idx="89">
                  <c:v>0.44999999999998003</c:v>
                </c:pt>
                <c:pt idx="90">
                  <c:v>0.49999999999998002</c:v>
                </c:pt>
                <c:pt idx="91">
                  <c:v>0.54999999999997995</c:v>
                </c:pt>
                <c:pt idx="92">
                  <c:v>0.59999999999997999</c:v>
                </c:pt>
                <c:pt idx="93">
                  <c:v>0.64999999999998004</c:v>
                </c:pt>
                <c:pt idx="94">
                  <c:v>0.69999999999997997</c:v>
                </c:pt>
                <c:pt idx="95">
                  <c:v>0.74999999999998002</c:v>
                </c:pt>
                <c:pt idx="96">
                  <c:v>0.79999999999997995</c:v>
                </c:pt>
                <c:pt idx="97">
                  <c:v>0.84999999999997999</c:v>
                </c:pt>
                <c:pt idx="98">
                  <c:v>0.89999999999998004</c:v>
                </c:pt>
                <c:pt idx="99">
                  <c:v>0.94999999999997997</c:v>
                </c:pt>
                <c:pt idx="100">
                  <c:v>0.99999999999998002</c:v>
                </c:pt>
                <c:pt idx="101">
                  <c:v>1.0499999999999801</c:v>
                </c:pt>
                <c:pt idx="102">
                  <c:v>1.0999999999999801</c:v>
                </c:pt>
                <c:pt idx="103">
                  <c:v>1.1499999999999799</c:v>
                </c:pt>
                <c:pt idx="104">
                  <c:v>1.19999999999998</c:v>
                </c:pt>
                <c:pt idx="105">
                  <c:v>1.24999999999998</c:v>
                </c:pt>
                <c:pt idx="106">
                  <c:v>1.2999999999999801</c:v>
                </c:pt>
                <c:pt idx="107">
                  <c:v>1.3499999999999801</c:v>
                </c:pt>
                <c:pt idx="108">
                  <c:v>1.3999999999999799</c:v>
                </c:pt>
                <c:pt idx="109">
                  <c:v>1.44999999999998</c:v>
                </c:pt>
                <c:pt idx="110">
                  <c:v>1.49999999999998</c:v>
                </c:pt>
                <c:pt idx="111">
                  <c:v>1.5499999999999801</c:v>
                </c:pt>
                <c:pt idx="112">
                  <c:v>1.5999999999999801</c:v>
                </c:pt>
                <c:pt idx="113">
                  <c:v>1.6499999999999799</c:v>
                </c:pt>
                <c:pt idx="114">
                  <c:v>1.69999999999998</c:v>
                </c:pt>
                <c:pt idx="115">
                  <c:v>1.74999999999998</c:v>
                </c:pt>
                <c:pt idx="116">
                  <c:v>1.7999999999999801</c:v>
                </c:pt>
                <c:pt idx="117">
                  <c:v>1.8499999999999801</c:v>
                </c:pt>
                <c:pt idx="118">
                  <c:v>1.8999999999999799</c:v>
                </c:pt>
                <c:pt idx="119">
                  <c:v>1.94999999999998</c:v>
                </c:pt>
                <c:pt idx="120">
                  <c:v>1.99999999999998</c:v>
                </c:pt>
                <c:pt idx="121">
                  <c:v>2.0499999999999798</c:v>
                </c:pt>
                <c:pt idx="122">
                  <c:v>2.0999999999999801</c:v>
                </c:pt>
                <c:pt idx="123">
                  <c:v>2.1499999999999799</c:v>
                </c:pt>
                <c:pt idx="124">
                  <c:v>2.1999999999999802</c:v>
                </c:pt>
                <c:pt idx="125">
                  <c:v>2.24999999999998</c:v>
                </c:pt>
                <c:pt idx="126">
                  <c:v>2.2999999999999798</c:v>
                </c:pt>
                <c:pt idx="127">
                  <c:v>2.3499999999999801</c:v>
                </c:pt>
                <c:pt idx="128">
                  <c:v>2.3999999999999799</c:v>
                </c:pt>
                <c:pt idx="129">
                  <c:v>2.4499999999999802</c:v>
                </c:pt>
                <c:pt idx="130">
                  <c:v>2.49999999999998</c:v>
                </c:pt>
                <c:pt idx="131">
                  <c:v>2.5499999999999798</c:v>
                </c:pt>
                <c:pt idx="132">
                  <c:v>2.5999999999999801</c:v>
                </c:pt>
                <c:pt idx="133">
                  <c:v>2.6499999999999799</c:v>
                </c:pt>
                <c:pt idx="134">
                  <c:v>2.6999999999999802</c:v>
                </c:pt>
                <c:pt idx="135">
                  <c:v>2.74999999999998</c:v>
                </c:pt>
                <c:pt idx="136">
                  <c:v>2.7999999999999798</c:v>
                </c:pt>
                <c:pt idx="137">
                  <c:v>2.8499999999999801</c:v>
                </c:pt>
                <c:pt idx="138">
                  <c:v>2.8999999999999799</c:v>
                </c:pt>
                <c:pt idx="139">
                  <c:v>2.9499999999999802</c:v>
                </c:pt>
                <c:pt idx="140">
                  <c:v>2.99999999999998</c:v>
                </c:pt>
                <c:pt idx="141">
                  <c:v>3.0499999999999798</c:v>
                </c:pt>
                <c:pt idx="142">
                  <c:v>3.0999999999999801</c:v>
                </c:pt>
                <c:pt idx="143">
                  <c:v>3.1499999999999799</c:v>
                </c:pt>
                <c:pt idx="144">
                  <c:v>3.1999999999999802</c:v>
                </c:pt>
                <c:pt idx="145">
                  <c:v>3.24999999999998</c:v>
                </c:pt>
                <c:pt idx="146">
                  <c:v>3.2999999999999798</c:v>
                </c:pt>
                <c:pt idx="147">
                  <c:v>3.3499999999999801</c:v>
                </c:pt>
                <c:pt idx="148">
                  <c:v>3.3999999999999799</c:v>
                </c:pt>
                <c:pt idx="149">
                  <c:v>3.4499999999999802</c:v>
                </c:pt>
                <c:pt idx="150">
                  <c:v>3.49999999999998</c:v>
                </c:pt>
                <c:pt idx="151">
                  <c:v>3.5499999999999798</c:v>
                </c:pt>
                <c:pt idx="152">
                  <c:v>3.5999999999999801</c:v>
                </c:pt>
                <c:pt idx="153">
                  <c:v>3.6499999999999799</c:v>
                </c:pt>
                <c:pt idx="154">
                  <c:v>3.6999999999999802</c:v>
                </c:pt>
                <c:pt idx="155">
                  <c:v>3.74999999999998</c:v>
                </c:pt>
                <c:pt idx="156">
                  <c:v>3.7999999999999798</c:v>
                </c:pt>
                <c:pt idx="157">
                  <c:v>3.8499999999999801</c:v>
                </c:pt>
                <c:pt idx="158">
                  <c:v>3.8999999999999799</c:v>
                </c:pt>
                <c:pt idx="159">
                  <c:v>3.9499999999999802</c:v>
                </c:pt>
                <c:pt idx="160">
                  <c:v>3.99999999999998</c:v>
                </c:pt>
              </c:numCache>
            </c:numRef>
          </c:xVal>
          <c:yVal>
            <c:numRef>
              <c:f>Sheet1!$F$2:$F$162</c:f>
              <c:numCache>
                <c:formatCode>General</c:formatCode>
                <c:ptCount val="161"/>
                <c:pt idx="0">
                  <c:v>1</c:v>
                </c:pt>
                <c:pt idx="1">
                  <c:v>0.99384417029756889</c:v>
                </c:pt>
                <c:pt idx="2">
                  <c:v>0.97552825814757671</c:v>
                </c:pt>
                <c:pt idx="3">
                  <c:v>0.945503262094184</c:v>
                </c:pt>
                <c:pt idx="4">
                  <c:v>0.9045084971874735</c:v>
                </c:pt>
                <c:pt idx="5">
                  <c:v>0.85355339059327329</c:v>
                </c:pt>
                <c:pt idx="6">
                  <c:v>0.79389262614623646</c:v>
                </c:pt>
                <c:pt idx="7">
                  <c:v>0.72699524986977282</c:v>
                </c:pt>
                <c:pt idx="8">
                  <c:v>0.6545084971874735</c:v>
                </c:pt>
                <c:pt idx="9">
                  <c:v>0.57821723252011481</c:v>
                </c:pt>
                <c:pt idx="10">
                  <c:v>0.49999999999999978</c:v>
                </c:pt>
                <c:pt idx="11">
                  <c:v>0.4217827674798848</c:v>
                </c:pt>
                <c:pt idx="12">
                  <c:v>0.34549150281252605</c:v>
                </c:pt>
                <c:pt idx="13">
                  <c:v>0.27300475013022685</c:v>
                </c:pt>
                <c:pt idx="14">
                  <c:v>0.20610737385376326</c:v>
                </c:pt>
                <c:pt idx="15">
                  <c:v>0.14644660940672644</c:v>
                </c:pt>
                <c:pt idx="16">
                  <c:v>9.5491502812526163E-2</c:v>
                </c:pt>
                <c:pt idx="17">
                  <c:v>5.4496737905815773E-2</c:v>
                </c:pt>
                <c:pt idx="18">
                  <c:v>2.4471741852423179E-2</c:v>
                </c:pt>
                <c:pt idx="19">
                  <c:v>6.1558297024310593E-3</c:v>
                </c:pt>
                <c:pt idx="20">
                  <c:v>0</c:v>
                </c:pt>
                <c:pt idx="21">
                  <c:v>6.1558297024311148E-3</c:v>
                </c:pt>
                <c:pt idx="22">
                  <c:v>2.447174185242329E-2</c:v>
                </c:pt>
                <c:pt idx="23">
                  <c:v>5.449673790581594E-2</c:v>
                </c:pt>
                <c:pt idx="24">
                  <c:v>9.5491502812526385E-2</c:v>
                </c:pt>
                <c:pt idx="25">
                  <c:v>0.14644660940672666</c:v>
                </c:pt>
                <c:pt idx="26">
                  <c:v>0.20610737385376354</c:v>
                </c:pt>
                <c:pt idx="27">
                  <c:v>0.27300475013022718</c:v>
                </c:pt>
                <c:pt idx="28">
                  <c:v>0.34549150281252644</c:v>
                </c:pt>
                <c:pt idx="29">
                  <c:v>0.42178276747986937</c:v>
                </c:pt>
                <c:pt idx="30">
                  <c:v>0.49999999999998418</c:v>
                </c:pt>
                <c:pt idx="31">
                  <c:v>0.57821723252010027</c:v>
                </c:pt>
                <c:pt idx="32">
                  <c:v>0.65450849718745863</c:v>
                </c:pt>
                <c:pt idx="33">
                  <c:v>0.72699524986975961</c:v>
                </c:pt>
                <c:pt idx="34">
                  <c:v>0.7938926261462238</c:v>
                </c:pt>
                <c:pt idx="35">
                  <c:v>0.85355339059326263</c:v>
                </c:pt>
                <c:pt idx="36">
                  <c:v>0.90450849718746462</c:v>
                </c:pt>
                <c:pt idx="37">
                  <c:v>0.94550326209417679</c:v>
                </c:pt>
                <c:pt idx="38">
                  <c:v>0.97552825814757205</c:v>
                </c:pt>
                <c:pt idx="39">
                  <c:v>0.99384417029756644</c:v>
                </c:pt>
                <c:pt idx="40">
                  <c:v>1</c:v>
                </c:pt>
                <c:pt idx="41">
                  <c:v>0.99384417029757133</c:v>
                </c:pt>
                <c:pt idx="42">
                  <c:v>0.97552825814758148</c:v>
                </c:pt>
                <c:pt idx="43">
                  <c:v>0.94550326209419111</c:v>
                </c:pt>
                <c:pt idx="44">
                  <c:v>0.90450849718748305</c:v>
                </c:pt>
                <c:pt idx="45">
                  <c:v>0.85355339059328461</c:v>
                </c:pt>
                <c:pt idx="46">
                  <c:v>0.79389262614624911</c:v>
                </c:pt>
                <c:pt idx="47">
                  <c:v>0.72699524986978714</c:v>
                </c:pt>
                <c:pt idx="48">
                  <c:v>0.65450849718748882</c:v>
                </c:pt>
                <c:pt idx="49">
                  <c:v>0.57821723252013069</c:v>
                </c:pt>
                <c:pt idx="50">
                  <c:v>0.50000000000001543</c:v>
                </c:pt>
                <c:pt idx="51">
                  <c:v>0.42178276747989984</c:v>
                </c:pt>
                <c:pt idx="52">
                  <c:v>0.34549150281254098</c:v>
                </c:pt>
                <c:pt idx="53">
                  <c:v>0.27300475013024078</c:v>
                </c:pt>
                <c:pt idx="54">
                  <c:v>0.20610737385377631</c:v>
                </c:pt>
                <c:pt idx="55">
                  <c:v>0.14644660940673732</c:v>
                </c:pt>
                <c:pt idx="56">
                  <c:v>9.5491502812535378E-2</c:v>
                </c:pt>
                <c:pt idx="57">
                  <c:v>5.4496737905823101E-2</c:v>
                </c:pt>
                <c:pt idx="58">
                  <c:v>2.4471741852428064E-2</c:v>
                </c:pt>
                <c:pt idx="59">
                  <c:v>6.1558297024336128E-3</c:v>
                </c:pt>
                <c:pt idx="60">
                  <c:v>0</c:v>
                </c:pt>
                <c:pt idx="61">
                  <c:v>6.1558297024287278E-3</c:v>
                </c:pt>
                <c:pt idx="62">
                  <c:v>2.4471741852418349E-2</c:v>
                </c:pt>
                <c:pt idx="63">
                  <c:v>5.4496737905808945E-2</c:v>
                </c:pt>
                <c:pt idx="64">
                  <c:v>9.549150281251706E-2</c:v>
                </c:pt>
                <c:pt idx="65">
                  <c:v>0.14644660940671511</c:v>
                </c:pt>
                <c:pt idx="66">
                  <c:v>0.20610737385375089</c:v>
                </c:pt>
                <c:pt idx="67">
                  <c:v>0.27300475013021258</c:v>
                </c:pt>
                <c:pt idx="68">
                  <c:v>0.3454915028125114</c:v>
                </c:pt>
                <c:pt idx="69">
                  <c:v>0.42178276747986904</c:v>
                </c:pt>
                <c:pt idx="70">
                  <c:v>0.4999999999999844</c:v>
                </c:pt>
                <c:pt idx="71">
                  <c:v>0.57821723252009993</c:v>
                </c:pt>
                <c:pt idx="72">
                  <c:v>0.65450849718745874</c:v>
                </c:pt>
                <c:pt idx="73">
                  <c:v>0.72699524986975939</c:v>
                </c:pt>
                <c:pt idx="74">
                  <c:v>0.79389262614622391</c:v>
                </c:pt>
                <c:pt idx="75">
                  <c:v>0.85355339059326263</c:v>
                </c:pt>
                <c:pt idx="76">
                  <c:v>0.90450849718746451</c:v>
                </c:pt>
                <c:pt idx="77">
                  <c:v>0.94550326209417679</c:v>
                </c:pt>
                <c:pt idx="78">
                  <c:v>0.97552825814757194</c:v>
                </c:pt>
                <c:pt idx="79">
                  <c:v>0.99384417029756644</c:v>
                </c:pt>
                <c:pt idx="80">
                  <c:v>1</c:v>
                </c:pt>
                <c:pt idx="81">
                  <c:v>0.99384417029757133</c:v>
                </c:pt>
                <c:pt idx="82">
                  <c:v>0.97552825814758171</c:v>
                </c:pt>
                <c:pt idx="83">
                  <c:v>0.945503262094191</c:v>
                </c:pt>
                <c:pt idx="84">
                  <c:v>0.90450849718748294</c:v>
                </c:pt>
                <c:pt idx="85">
                  <c:v>0.85355339059329594</c:v>
                </c:pt>
                <c:pt idx="86">
                  <c:v>0.79389262614626199</c:v>
                </c:pt>
                <c:pt idx="87">
                  <c:v>0.72699524986980135</c:v>
                </c:pt>
                <c:pt idx="88">
                  <c:v>0.65450849718750359</c:v>
                </c:pt>
                <c:pt idx="89">
                  <c:v>0.57821723252014645</c:v>
                </c:pt>
                <c:pt idx="90">
                  <c:v>0.50000000000003142</c:v>
                </c:pt>
                <c:pt idx="91">
                  <c:v>0.42178276747991572</c:v>
                </c:pt>
                <c:pt idx="92">
                  <c:v>0.34549150281255619</c:v>
                </c:pt>
                <c:pt idx="93">
                  <c:v>0.27300475013025455</c:v>
                </c:pt>
                <c:pt idx="94">
                  <c:v>0.20610737385378897</c:v>
                </c:pt>
                <c:pt idx="95">
                  <c:v>0.14644660940674842</c:v>
                </c:pt>
                <c:pt idx="96">
                  <c:v>9.5491502812544871E-2</c:v>
                </c:pt>
                <c:pt idx="97">
                  <c:v>5.4496737905830428E-2</c:v>
                </c:pt>
                <c:pt idx="98">
                  <c:v>2.4471741852432893E-2</c:v>
                </c:pt>
                <c:pt idx="99">
                  <c:v>6.1558297024360553E-3</c:v>
                </c:pt>
                <c:pt idx="100">
                  <c:v>0</c:v>
                </c:pt>
                <c:pt idx="101">
                  <c:v>6.1558297024262298E-3</c:v>
                </c:pt>
                <c:pt idx="102">
                  <c:v>2.447174185241352E-2</c:v>
                </c:pt>
                <c:pt idx="103">
                  <c:v>5.4496737905801729E-2</c:v>
                </c:pt>
                <c:pt idx="104">
                  <c:v>9.5491502812507734E-2</c:v>
                </c:pt>
                <c:pt idx="105">
                  <c:v>0.14644660940670406</c:v>
                </c:pt>
                <c:pt idx="106">
                  <c:v>0.20610737385373784</c:v>
                </c:pt>
                <c:pt idx="107">
                  <c:v>0.27300475013019887</c:v>
                </c:pt>
                <c:pt idx="108">
                  <c:v>0.34549150281249619</c:v>
                </c:pt>
                <c:pt idx="109">
                  <c:v>0.42178276747985333</c:v>
                </c:pt>
                <c:pt idx="110">
                  <c:v>0.49999999999996836</c:v>
                </c:pt>
                <c:pt idx="111">
                  <c:v>0.57821723252008417</c:v>
                </c:pt>
                <c:pt idx="112">
                  <c:v>0.65450849718744408</c:v>
                </c:pt>
                <c:pt idx="113">
                  <c:v>0.72699524986974517</c:v>
                </c:pt>
                <c:pt idx="114">
                  <c:v>0.79389262614621092</c:v>
                </c:pt>
                <c:pt idx="115">
                  <c:v>0.85355339059325142</c:v>
                </c:pt>
                <c:pt idx="116">
                  <c:v>0.90450849718745507</c:v>
                </c:pt>
                <c:pt idx="117">
                  <c:v>0.94550326209416979</c:v>
                </c:pt>
                <c:pt idx="118">
                  <c:v>0.97552825814756705</c:v>
                </c:pt>
                <c:pt idx="119">
                  <c:v>0.99384417029756389</c:v>
                </c:pt>
                <c:pt idx="120">
                  <c:v>1</c:v>
                </c:pt>
                <c:pt idx="121">
                  <c:v>0.99384417029757377</c:v>
                </c:pt>
                <c:pt idx="122">
                  <c:v>0.97552825814758637</c:v>
                </c:pt>
                <c:pt idx="123">
                  <c:v>0.94550326209419833</c:v>
                </c:pt>
                <c:pt idx="124">
                  <c:v>0.90450849718749204</c:v>
                </c:pt>
                <c:pt idx="125">
                  <c:v>0.85355339059329616</c:v>
                </c:pt>
                <c:pt idx="126">
                  <c:v>0.79389262614626221</c:v>
                </c:pt>
                <c:pt idx="127">
                  <c:v>0.72699524986980124</c:v>
                </c:pt>
                <c:pt idx="128">
                  <c:v>0.65450849718750381</c:v>
                </c:pt>
                <c:pt idx="129">
                  <c:v>0.57821723252014623</c:v>
                </c:pt>
                <c:pt idx="130">
                  <c:v>0.50000000000003164</c:v>
                </c:pt>
                <c:pt idx="131">
                  <c:v>0.42178276747991583</c:v>
                </c:pt>
                <c:pt idx="132">
                  <c:v>0.34549150281255603</c:v>
                </c:pt>
                <c:pt idx="133">
                  <c:v>0.27300475013025483</c:v>
                </c:pt>
                <c:pt idx="134">
                  <c:v>0.20610737385378874</c:v>
                </c:pt>
                <c:pt idx="135">
                  <c:v>0.14644660940674864</c:v>
                </c:pt>
                <c:pt idx="136">
                  <c:v>9.5491502812545204E-2</c:v>
                </c:pt>
                <c:pt idx="137">
                  <c:v>5.4496737905830483E-2</c:v>
                </c:pt>
                <c:pt idx="138">
                  <c:v>2.4471741852432893E-2</c:v>
                </c:pt>
                <c:pt idx="139">
                  <c:v>6.1558297024361108E-3</c:v>
                </c:pt>
                <c:pt idx="140">
                  <c:v>0</c:v>
                </c:pt>
                <c:pt idx="141">
                  <c:v>6.1558297024261743E-3</c:v>
                </c:pt>
                <c:pt idx="142">
                  <c:v>2.4471741852413575E-2</c:v>
                </c:pt>
                <c:pt idx="143">
                  <c:v>5.4496737905801673E-2</c:v>
                </c:pt>
                <c:pt idx="144">
                  <c:v>9.54915028125079E-2</c:v>
                </c:pt>
                <c:pt idx="145">
                  <c:v>0.14644660940670379</c:v>
                </c:pt>
                <c:pt idx="146">
                  <c:v>0.2061073738537374</c:v>
                </c:pt>
                <c:pt idx="147">
                  <c:v>0.27300475013019831</c:v>
                </c:pt>
                <c:pt idx="148">
                  <c:v>0.34549150281249569</c:v>
                </c:pt>
                <c:pt idx="149">
                  <c:v>0.42178276747985322</c:v>
                </c:pt>
                <c:pt idx="150">
                  <c:v>0.49999999999996869</c:v>
                </c:pt>
                <c:pt idx="151">
                  <c:v>0.57821723252008406</c:v>
                </c:pt>
                <c:pt idx="152">
                  <c:v>0.65450849718744397</c:v>
                </c:pt>
                <c:pt idx="153">
                  <c:v>0.72699524986974506</c:v>
                </c:pt>
                <c:pt idx="154">
                  <c:v>0.79389262614621126</c:v>
                </c:pt>
                <c:pt idx="155">
                  <c:v>0.8535533905932513</c:v>
                </c:pt>
                <c:pt idx="156">
                  <c:v>0.90450849718745485</c:v>
                </c:pt>
                <c:pt idx="157">
                  <c:v>0.94550326209416946</c:v>
                </c:pt>
                <c:pt idx="158">
                  <c:v>0.97552825814756705</c:v>
                </c:pt>
                <c:pt idx="159">
                  <c:v>0.99384417029756389</c:v>
                </c:pt>
                <c:pt idx="160">
                  <c:v>1</c:v>
                </c:pt>
              </c:numCache>
            </c:numRef>
          </c:yVal>
          <c:smooth val="0"/>
          <c:extLst>
            <c:ext xmlns:c16="http://schemas.microsoft.com/office/drawing/2014/chart" uri="{C3380CC4-5D6E-409C-BE32-E72D297353CC}">
              <c16:uniqueId val="{00000000-339A-4290-AA61-EBF06B78C084}"/>
            </c:ext>
          </c:extLst>
        </c:ser>
        <c:ser>
          <c:idx val="2"/>
          <c:order val="1"/>
          <c:tx>
            <c:strRef>
              <c:f>Sheet1!$D$1</c:f>
              <c:strCache>
                <c:ptCount val="1"/>
                <c:pt idx="0">
                  <c:v>normal</c:v>
                </c:pt>
              </c:strCache>
            </c:strRef>
          </c:tx>
          <c:spPr>
            <a:ln>
              <a:solidFill>
                <a:schemeClr val="tx1">
                  <a:lumMod val="85000"/>
                  <a:lumOff val="15000"/>
                </a:schemeClr>
              </a:solidFill>
            </a:ln>
          </c:spPr>
          <c:marker>
            <c:symbol val="none"/>
          </c:marker>
          <c:xVal>
            <c:numRef>
              <c:f>Sheet1!$A$2:$A$162</c:f>
              <c:numCache>
                <c:formatCode>General</c:formatCode>
                <c:ptCount val="161"/>
                <c:pt idx="0">
                  <c:v>-4</c:v>
                </c:pt>
                <c:pt idx="1">
                  <c:v>-3.95</c:v>
                </c:pt>
                <c:pt idx="2">
                  <c:v>-3.9</c:v>
                </c:pt>
                <c:pt idx="3">
                  <c:v>-3.85</c:v>
                </c:pt>
                <c:pt idx="4">
                  <c:v>-3.8</c:v>
                </c:pt>
                <c:pt idx="5">
                  <c:v>-3.75</c:v>
                </c:pt>
                <c:pt idx="6">
                  <c:v>-3.7</c:v>
                </c:pt>
                <c:pt idx="7">
                  <c:v>-3.65</c:v>
                </c:pt>
                <c:pt idx="8">
                  <c:v>-3.6</c:v>
                </c:pt>
                <c:pt idx="9">
                  <c:v>-3.55</c:v>
                </c:pt>
                <c:pt idx="10">
                  <c:v>-3.5</c:v>
                </c:pt>
                <c:pt idx="11">
                  <c:v>-3.45</c:v>
                </c:pt>
                <c:pt idx="12">
                  <c:v>-3.4</c:v>
                </c:pt>
                <c:pt idx="13">
                  <c:v>-3.35</c:v>
                </c:pt>
                <c:pt idx="14">
                  <c:v>-3.3</c:v>
                </c:pt>
                <c:pt idx="15">
                  <c:v>-3.25</c:v>
                </c:pt>
                <c:pt idx="16">
                  <c:v>-3.2</c:v>
                </c:pt>
                <c:pt idx="17">
                  <c:v>-3.15</c:v>
                </c:pt>
                <c:pt idx="18">
                  <c:v>-3.1</c:v>
                </c:pt>
                <c:pt idx="19">
                  <c:v>-3.05</c:v>
                </c:pt>
                <c:pt idx="20">
                  <c:v>-3</c:v>
                </c:pt>
                <c:pt idx="21">
                  <c:v>-2.95</c:v>
                </c:pt>
                <c:pt idx="22">
                  <c:v>-2.9</c:v>
                </c:pt>
                <c:pt idx="23">
                  <c:v>-2.85</c:v>
                </c:pt>
                <c:pt idx="24">
                  <c:v>-2.8</c:v>
                </c:pt>
                <c:pt idx="25">
                  <c:v>-2.75</c:v>
                </c:pt>
                <c:pt idx="26">
                  <c:v>-2.7</c:v>
                </c:pt>
                <c:pt idx="27">
                  <c:v>-2.65</c:v>
                </c:pt>
                <c:pt idx="28">
                  <c:v>-2.6</c:v>
                </c:pt>
                <c:pt idx="29">
                  <c:v>-2.55000000000001</c:v>
                </c:pt>
                <c:pt idx="30">
                  <c:v>-2.5000000000000102</c:v>
                </c:pt>
                <c:pt idx="31">
                  <c:v>-2.4500000000000099</c:v>
                </c:pt>
                <c:pt idx="32">
                  <c:v>-2.4000000000000101</c:v>
                </c:pt>
                <c:pt idx="33">
                  <c:v>-2.3500000000000099</c:v>
                </c:pt>
                <c:pt idx="34">
                  <c:v>-2.30000000000001</c:v>
                </c:pt>
                <c:pt idx="35">
                  <c:v>-2.2500000000000102</c:v>
                </c:pt>
                <c:pt idx="36">
                  <c:v>-2.2000000000000099</c:v>
                </c:pt>
                <c:pt idx="37">
                  <c:v>-2.1500000000000101</c:v>
                </c:pt>
                <c:pt idx="38">
                  <c:v>-2.1000000000000099</c:v>
                </c:pt>
                <c:pt idx="39">
                  <c:v>-2.05000000000001</c:v>
                </c:pt>
                <c:pt idx="40">
                  <c:v>-2.0000000000000102</c:v>
                </c:pt>
                <c:pt idx="41">
                  <c:v>-1.9500000000000099</c:v>
                </c:pt>
                <c:pt idx="42">
                  <c:v>-1.9000000000000099</c:v>
                </c:pt>
                <c:pt idx="43">
                  <c:v>-1.8500000000000101</c:v>
                </c:pt>
                <c:pt idx="44">
                  <c:v>-1.80000000000001</c:v>
                </c:pt>
                <c:pt idx="45">
                  <c:v>-1.75000000000001</c:v>
                </c:pt>
                <c:pt idx="46">
                  <c:v>-1.7000000000000099</c:v>
                </c:pt>
                <c:pt idx="47">
                  <c:v>-1.6500000000000099</c:v>
                </c:pt>
                <c:pt idx="48">
                  <c:v>-1.6000000000000101</c:v>
                </c:pt>
                <c:pt idx="49">
                  <c:v>-1.55000000000001</c:v>
                </c:pt>
                <c:pt idx="50">
                  <c:v>-1.50000000000001</c:v>
                </c:pt>
                <c:pt idx="51">
                  <c:v>-1.4500000000000099</c:v>
                </c:pt>
                <c:pt idx="52">
                  <c:v>-1.4000000000000099</c:v>
                </c:pt>
                <c:pt idx="53">
                  <c:v>-1.3500000000000101</c:v>
                </c:pt>
                <c:pt idx="54">
                  <c:v>-1.30000000000001</c:v>
                </c:pt>
                <c:pt idx="55">
                  <c:v>-1.25000000000001</c:v>
                </c:pt>
                <c:pt idx="56">
                  <c:v>-1.2000000000000099</c:v>
                </c:pt>
                <c:pt idx="57">
                  <c:v>-1.1500000000000099</c:v>
                </c:pt>
                <c:pt idx="58">
                  <c:v>-1.1000000000000101</c:v>
                </c:pt>
                <c:pt idx="59">
                  <c:v>-1.05000000000001</c:v>
                </c:pt>
                <c:pt idx="60">
                  <c:v>-1.00000000000001</c:v>
                </c:pt>
                <c:pt idx="61">
                  <c:v>-0.95000000000000995</c:v>
                </c:pt>
                <c:pt idx="62">
                  <c:v>-0.90000000000001001</c:v>
                </c:pt>
                <c:pt idx="63">
                  <c:v>-0.85000000000000997</c:v>
                </c:pt>
                <c:pt idx="64">
                  <c:v>-0.80000000000001004</c:v>
                </c:pt>
                <c:pt idx="65">
                  <c:v>-0.75000000000000999</c:v>
                </c:pt>
                <c:pt idx="66">
                  <c:v>-0.70000000000000995</c:v>
                </c:pt>
                <c:pt idx="67">
                  <c:v>-0.65000000000001001</c:v>
                </c:pt>
                <c:pt idx="68">
                  <c:v>-0.60000000000000997</c:v>
                </c:pt>
                <c:pt idx="69">
                  <c:v>-0.55000000000001004</c:v>
                </c:pt>
                <c:pt idx="70">
                  <c:v>-0.50000000000000999</c:v>
                </c:pt>
                <c:pt idx="71">
                  <c:v>-0.45000000000001</c:v>
                </c:pt>
                <c:pt idx="72">
                  <c:v>-0.40000000000001001</c:v>
                </c:pt>
                <c:pt idx="73">
                  <c:v>-0.35000000000001003</c:v>
                </c:pt>
                <c:pt idx="74">
                  <c:v>-0.30000000000000998</c:v>
                </c:pt>
                <c:pt idx="75">
                  <c:v>-0.25000000000000999</c:v>
                </c:pt>
                <c:pt idx="76">
                  <c:v>-0.20000000000001</c:v>
                </c:pt>
                <c:pt idx="77">
                  <c:v>-0.15000000000000999</c:v>
                </c:pt>
                <c:pt idx="78">
                  <c:v>-0.10000000000001</c:v>
                </c:pt>
                <c:pt idx="79">
                  <c:v>-5.0000000000010002E-2</c:v>
                </c:pt>
                <c:pt idx="80">
                  <c:v>-1.0214051826551401E-14</c:v>
                </c:pt>
                <c:pt idx="81">
                  <c:v>4.9999999999990101E-2</c:v>
                </c:pt>
                <c:pt idx="82">
                  <c:v>9.9999999999989903E-2</c:v>
                </c:pt>
                <c:pt idx="83">
                  <c:v>0.14999999999999</c:v>
                </c:pt>
                <c:pt idx="84">
                  <c:v>0.19999999999998999</c:v>
                </c:pt>
                <c:pt idx="85">
                  <c:v>0.24999999999997999</c:v>
                </c:pt>
                <c:pt idx="86">
                  <c:v>0.29999999999998</c:v>
                </c:pt>
                <c:pt idx="87">
                  <c:v>0.34999999999997999</c:v>
                </c:pt>
                <c:pt idx="88">
                  <c:v>0.39999999999997998</c:v>
                </c:pt>
                <c:pt idx="89">
                  <c:v>0.44999999999998003</c:v>
                </c:pt>
                <c:pt idx="90">
                  <c:v>0.49999999999998002</c:v>
                </c:pt>
                <c:pt idx="91">
                  <c:v>0.54999999999997995</c:v>
                </c:pt>
                <c:pt idx="92">
                  <c:v>0.59999999999997999</c:v>
                </c:pt>
                <c:pt idx="93">
                  <c:v>0.64999999999998004</c:v>
                </c:pt>
                <c:pt idx="94">
                  <c:v>0.69999999999997997</c:v>
                </c:pt>
                <c:pt idx="95">
                  <c:v>0.74999999999998002</c:v>
                </c:pt>
                <c:pt idx="96">
                  <c:v>0.79999999999997995</c:v>
                </c:pt>
                <c:pt idx="97">
                  <c:v>0.84999999999997999</c:v>
                </c:pt>
                <c:pt idx="98">
                  <c:v>0.89999999999998004</c:v>
                </c:pt>
                <c:pt idx="99">
                  <c:v>0.94999999999997997</c:v>
                </c:pt>
                <c:pt idx="100">
                  <c:v>0.99999999999998002</c:v>
                </c:pt>
                <c:pt idx="101">
                  <c:v>1.0499999999999801</c:v>
                </c:pt>
                <c:pt idx="102">
                  <c:v>1.0999999999999801</c:v>
                </c:pt>
                <c:pt idx="103">
                  <c:v>1.1499999999999799</c:v>
                </c:pt>
                <c:pt idx="104">
                  <c:v>1.19999999999998</c:v>
                </c:pt>
                <c:pt idx="105">
                  <c:v>1.24999999999998</c:v>
                </c:pt>
                <c:pt idx="106">
                  <c:v>1.2999999999999801</c:v>
                </c:pt>
                <c:pt idx="107">
                  <c:v>1.3499999999999801</c:v>
                </c:pt>
                <c:pt idx="108">
                  <c:v>1.3999999999999799</c:v>
                </c:pt>
                <c:pt idx="109">
                  <c:v>1.44999999999998</c:v>
                </c:pt>
                <c:pt idx="110">
                  <c:v>1.49999999999998</c:v>
                </c:pt>
                <c:pt idx="111">
                  <c:v>1.5499999999999801</c:v>
                </c:pt>
                <c:pt idx="112">
                  <c:v>1.5999999999999801</c:v>
                </c:pt>
                <c:pt idx="113">
                  <c:v>1.6499999999999799</c:v>
                </c:pt>
                <c:pt idx="114">
                  <c:v>1.69999999999998</c:v>
                </c:pt>
                <c:pt idx="115">
                  <c:v>1.74999999999998</c:v>
                </c:pt>
                <c:pt idx="116">
                  <c:v>1.7999999999999801</c:v>
                </c:pt>
                <c:pt idx="117">
                  <c:v>1.8499999999999801</c:v>
                </c:pt>
                <c:pt idx="118">
                  <c:v>1.8999999999999799</c:v>
                </c:pt>
                <c:pt idx="119">
                  <c:v>1.94999999999998</c:v>
                </c:pt>
                <c:pt idx="120">
                  <c:v>1.99999999999998</c:v>
                </c:pt>
                <c:pt idx="121">
                  <c:v>2.0499999999999798</c:v>
                </c:pt>
                <c:pt idx="122">
                  <c:v>2.0999999999999801</c:v>
                </c:pt>
                <c:pt idx="123">
                  <c:v>2.1499999999999799</c:v>
                </c:pt>
                <c:pt idx="124">
                  <c:v>2.1999999999999802</c:v>
                </c:pt>
                <c:pt idx="125">
                  <c:v>2.24999999999998</c:v>
                </c:pt>
                <c:pt idx="126">
                  <c:v>2.2999999999999798</c:v>
                </c:pt>
                <c:pt idx="127">
                  <c:v>2.3499999999999801</c:v>
                </c:pt>
                <c:pt idx="128">
                  <c:v>2.3999999999999799</c:v>
                </c:pt>
                <c:pt idx="129">
                  <c:v>2.4499999999999802</c:v>
                </c:pt>
                <c:pt idx="130">
                  <c:v>2.49999999999998</c:v>
                </c:pt>
                <c:pt idx="131">
                  <c:v>2.5499999999999798</c:v>
                </c:pt>
                <c:pt idx="132">
                  <c:v>2.5999999999999801</c:v>
                </c:pt>
                <c:pt idx="133">
                  <c:v>2.6499999999999799</c:v>
                </c:pt>
                <c:pt idx="134">
                  <c:v>2.6999999999999802</c:v>
                </c:pt>
                <c:pt idx="135">
                  <c:v>2.74999999999998</c:v>
                </c:pt>
                <c:pt idx="136">
                  <c:v>2.7999999999999798</c:v>
                </c:pt>
                <c:pt idx="137">
                  <c:v>2.8499999999999801</c:v>
                </c:pt>
                <c:pt idx="138">
                  <c:v>2.8999999999999799</c:v>
                </c:pt>
                <c:pt idx="139">
                  <c:v>2.9499999999999802</c:v>
                </c:pt>
                <c:pt idx="140">
                  <c:v>2.99999999999998</c:v>
                </c:pt>
                <c:pt idx="141">
                  <c:v>3.0499999999999798</c:v>
                </c:pt>
                <c:pt idx="142">
                  <c:v>3.0999999999999801</c:v>
                </c:pt>
                <c:pt idx="143">
                  <c:v>3.1499999999999799</c:v>
                </c:pt>
                <c:pt idx="144">
                  <c:v>3.1999999999999802</c:v>
                </c:pt>
                <c:pt idx="145">
                  <c:v>3.24999999999998</c:v>
                </c:pt>
                <c:pt idx="146">
                  <c:v>3.2999999999999798</c:v>
                </c:pt>
                <c:pt idx="147">
                  <c:v>3.3499999999999801</c:v>
                </c:pt>
                <c:pt idx="148">
                  <c:v>3.3999999999999799</c:v>
                </c:pt>
                <c:pt idx="149">
                  <c:v>3.4499999999999802</c:v>
                </c:pt>
                <c:pt idx="150">
                  <c:v>3.49999999999998</c:v>
                </c:pt>
                <c:pt idx="151">
                  <c:v>3.5499999999999798</c:v>
                </c:pt>
                <c:pt idx="152">
                  <c:v>3.5999999999999801</c:v>
                </c:pt>
                <c:pt idx="153">
                  <c:v>3.6499999999999799</c:v>
                </c:pt>
                <c:pt idx="154">
                  <c:v>3.6999999999999802</c:v>
                </c:pt>
                <c:pt idx="155">
                  <c:v>3.74999999999998</c:v>
                </c:pt>
                <c:pt idx="156">
                  <c:v>3.7999999999999798</c:v>
                </c:pt>
                <c:pt idx="157">
                  <c:v>3.8499999999999801</c:v>
                </c:pt>
                <c:pt idx="158">
                  <c:v>3.8999999999999799</c:v>
                </c:pt>
                <c:pt idx="159">
                  <c:v>3.9499999999999802</c:v>
                </c:pt>
                <c:pt idx="160">
                  <c:v>3.99999999999998</c:v>
                </c:pt>
              </c:numCache>
            </c:numRef>
          </c:xVal>
          <c:yVal>
            <c:numRef>
              <c:f>Sheet1!$D$2:$D$162</c:f>
              <c:numCache>
                <c:formatCode>General</c:formatCode>
                <c:ptCount val="1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7.2499999999968701E-3</c:v>
                </c:pt>
                <c:pt idx="62">
                  <c:v>2.7999999999994696E-2</c:v>
                </c:pt>
                <c:pt idx="63">
                  <c:v>6.0749999999992088E-2</c:v>
                </c:pt>
                <c:pt idx="64">
                  <c:v>0.10399999999999054</c:v>
                </c:pt>
                <c:pt idx="65">
                  <c:v>0.15624999999998868</c:v>
                </c:pt>
                <c:pt idx="66">
                  <c:v>0.21599999999998754</c:v>
                </c:pt>
                <c:pt idx="67">
                  <c:v>0.28174999999998662</c:v>
                </c:pt>
                <c:pt idx="68">
                  <c:v>0.35199999999998544</c:v>
                </c:pt>
                <c:pt idx="69">
                  <c:v>0.42524999999998492</c:v>
                </c:pt>
                <c:pt idx="70">
                  <c:v>0.49999999999998512</c:v>
                </c:pt>
                <c:pt idx="71">
                  <c:v>0.57474999999998522</c:v>
                </c:pt>
                <c:pt idx="72">
                  <c:v>0.6479999999999857</c:v>
                </c:pt>
                <c:pt idx="73">
                  <c:v>0.71824999999998629</c:v>
                </c:pt>
                <c:pt idx="74">
                  <c:v>0.78399999999998737</c:v>
                </c:pt>
                <c:pt idx="75">
                  <c:v>0.84374999999998879</c:v>
                </c:pt>
                <c:pt idx="76">
                  <c:v>0.89599999999999047</c:v>
                </c:pt>
                <c:pt idx="77">
                  <c:v>0.93924999999999237</c:v>
                </c:pt>
                <c:pt idx="78">
                  <c:v>0.97199999999999465</c:v>
                </c:pt>
                <c:pt idx="79">
                  <c:v>0.99274999999999713</c:v>
                </c:pt>
                <c:pt idx="80">
                  <c:v>1</c:v>
                </c:pt>
                <c:pt idx="81">
                  <c:v>0.9927500000000028</c:v>
                </c:pt>
                <c:pt idx="82">
                  <c:v>0.97200000000000542</c:v>
                </c:pt>
                <c:pt idx="83">
                  <c:v>0.93925000000000769</c:v>
                </c:pt>
                <c:pt idx="84">
                  <c:v>0.89600000000000957</c:v>
                </c:pt>
                <c:pt idx="85">
                  <c:v>0.84375000000002243</c:v>
                </c:pt>
                <c:pt idx="86">
                  <c:v>0.78400000000002512</c:v>
                </c:pt>
                <c:pt idx="87">
                  <c:v>0.71825000000002737</c:v>
                </c:pt>
                <c:pt idx="88">
                  <c:v>0.64800000000002878</c:v>
                </c:pt>
                <c:pt idx="89">
                  <c:v>0.57475000000002974</c:v>
                </c:pt>
                <c:pt idx="90">
                  <c:v>0.50000000000002998</c:v>
                </c:pt>
                <c:pt idx="91">
                  <c:v>0.42525000000002977</c:v>
                </c:pt>
                <c:pt idx="92">
                  <c:v>0.35200000000002896</c:v>
                </c:pt>
                <c:pt idx="93">
                  <c:v>0.28175000000002726</c:v>
                </c:pt>
                <c:pt idx="94">
                  <c:v>0.21600000000002506</c:v>
                </c:pt>
                <c:pt idx="95">
                  <c:v>0.15625000000002243</c:v>
                </c:pt>
                <c:pt idx="96">
                  <c:v>0.10400000000001897</c:v>
                </c:pt>
                <c:pt idx="97">
                  <c:v>6.0750000000015181E-2</c:v>
                </c:pt>
                <c:pt idx="98">
                  <c:v>2.8000000000010683E-2</c:v>
                </c:pt>
                <c:pt idx="99">
                  <c:v>7.2500000000057518E-3</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numCache>
            </c:numRef>
          </c:yVal>
          <c:smooth val="0"/>
          <c:extLst>
            <c:ext xmlns:c16="http://schemas.microsoft.com/office/drawing/2014/chart" uri="{C3380CC4-5D6E-409C-BE32-E72D297353CC}">
              <c16:uniqueId val="{00000001-339A-4290-AA61-EBF06B78C084}"/>
            </c:ext>
          </c:extLst>
        </c:ser>
        <c:dLbls>
          <c:showLegendKey val="0"/>
          <c:showVal val="0"/>
          <c:showCatName val="0"/>
          <c:showSerName val="0"/>
          <c:showPercent val="0"/>
          <c:showBubbleSize val="0"/>
        </c:dLbls>
        <c:axId val="121003392"/>
        <c:axId val="121021568"/>
      </c:scatterChart>
      <c:valAx>
        <c:axId val="121003392"/>
        <c:scaling>
          <c:orientation val="minMax"/>
          <c:max val="4"/>
          <c:min val="-4"/>
        </c:scaling>
        <c:delete val="0"/>
        <c:axPos val="b"/>
        <c:numFmt formatCode="General" sourceLinked="1"/>
        <c:majorTickMark val="out"/>
        <c:minorTickMark val="none"/>
        <c:tickLblPos val="nextTo"/>
        <c:spPr>
          <a:ln>
            <a:solidFill>
              <a:schemeClr val="bg1">
                <a:lumMod val="75000"/>
              </a:schemeClr>
            </a:solidFill>
          </a:ln>
        </c:spPr>
        <c:crossAx val="121021568"/>
        <c:crosses val="autoZero"/>
        <c:crossBetween val="midCat"/>
      </c:valAx>
      <c:valAx>
        <c:axId val="121021568"/>
        <c:scaling>
          <c:orientation val="minMax"/>
          <c:max val="1.5"/>
          <c:min val="-0.5"/>
        </c:scaling>
        <c:delete val="0"/>
        <c:axPos val="l"/>
        <c:majorGridlines>
          <c:spPr>
            <a:ln>
              <a:solidFill>
                <a:schemeClr val="bg1">
                  <a:lumMod val="95000"/>
                </a:schemeClr>
              </a:solidFill>
            </a:ln>
          </c:spPr>
        </c:majorGridlines>
        <c:numFmt formatCode="General" sourceLinked="1"/>
        <c:majorTickMark val="out"/>
        <c:minorTickMark val="none"/>
        <c:tickLblPos val="nextTo"/>
        <c:spPr>
          <a:ln>
            <a:solidFill>
              <a:schemeClr val="bg1">
                <a:lumMod val="75000"/>
              </a:schemeClr>
            </a:solidFill>
          </a:ln>
        </c:spPr>
        <c:crossAx val="121003392"/>
        <c:crosses val="autoZero"/>
        <c:crossBetween val="midCat"/>
      </c:valAx>
    </c:plotArea>
    <c:plotVisOnly val="1"/>
    <c:dispBlanksAs val="gap"/>
    <c:showDLblsOverMax val="0"/>
  </c:chart>
  <c:txPr>
    <a:bodyPr/>
    <a:lstStyle/>
    <a:p>
      <a:pPr>
        <a:defRPr>
          <a:solidFill>
            <a:schemeClr val="bg1">
              <a:lumMod val="50000"/>
            </a:schemeClr>
          </a:solidFill>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ring</c:v>
                </c:pt>
              </c:strCache>
            </c:strRef>
          </c:tx>
          <c:spPr>
            <a:ln>
              <a:solidFill>
                <a:schemeClr val="tx1">
                  <a:lumMod val="85000"/>
                  <a:lumOff val="15000"/>
                </a:schemeClr>
              </a:solidFill>
            </a:ln>
          </c:spPr>
          <c:marker>
            <c:symbol val="none"/>
          </c:marker>
          <c:xVal>
            <c:numRef>
              <c:f>Sheet1!$A$2:$A$162</c:f>
              <c:numCache>
                <c:formatCode>General</c:formatCode>
                <c:ptCount val="161"/>
                <c:pt idx="0">
                  <c:v>-4</c:v>
                </c:pt>
                <c:pt idx="1">
                  <c:v>-3.95</c:v>
                </c:pt>
                <c:pt idx="2">
                  <c:v>-3.9</c:v>
                </c:pt>
                <c:pt idx="3">
                  <c:v>-3.85</c:v>
                </c:pt>
                <c:pt idx="4">
                  <c:v>-3.8</c:v>
                </c:pt>
                <c:pt idx="5">
                  <c:v>-3.75</c:v>
                </c:pt>
                <c:pt idx="6">
                  <c:v>-3.7</c:v>
                </c:pt>
                <c:pt idx="7">
                  <c:v>-3.65</c:v>
                </c:pt>
                <c:pt idx="8">
                  <c:v>-3.6</c:v>
                </c:pt>
                <c:pt idx="9">
                  <c:v>-3.55</c:v>
                </c:pt>
                <c:pt idx="10">
                  <c:v>-3.5</c:v>
                </c:pt>
                <c:pt idx="11">
                  <c:v>-3.45</c:v>
                </c:pt>
                <c:pt idx="12">
                  <c:v>-3.4</c:v>
                </c:pt>
                <c:pt idx="13">
                  <c:v>-3.35</c:v>
                </c:pt>
                <c:pt idx="14">
                  <c:v>-3.3</c:v>
                </c:pt>
                <c:pt idx="15">
                  <c:v>-3.25</c:v>
                </c:pt>
                <c:pt idx="16">
                  <c:v>-3.2</c:v>
                </c:pt>
                <c:pt idx="17">
                  <c:v>-3.15</c:v>
                </c:pt>
                <c:pt idx="18">
                  <c:v>-3.1</c:v>
                </c:pt>
                <c:pt idx="19">
                  <c:v>-3.05</c:v>
                </c:pt>
                <c:pt idx="20">
                  <c:v>-3</c:v>
                </c:pt>
                <c:pt idx="21">
                  <c:v>-2.95</c:v>
                </c:pt>
                <c:pt idx="22">
                  <c:v>-2.9</c:v>
                </c:pt>
                <c:pt idx="23">
                  <c:v>-2.85</c:v>
                </c:pt>
                <c:pt idx="24">
                  <c:v>-2.8</c:v>
                </c:pt>
                <c:pt idx="25">
                  <c:v>-2.75</c:v>
                </c:pt>
                <c:pt idx="26">
                  <c:v>-2.7</c:v>
                </c:pt>
                <c:pt idx="27">
                  <c:v>-2.65</c:v>
                </c:pt>
                <c:pt idx="28">
                  <c:v>-2.6</c:v>
                </c:pt>
                <c:pt idx="29">
                  <c:v>-2.55000000000001</c:v>
                </c:pt>
                <c:pt idx="30">
                  <c:v>-2.5000000000000102</c:v>
                </c:pt>
                <c:pt idx="31">
                  <c:v>-2.4500000000000099</c:v>
                </c:pt>
                <c:pt idx="32">
                  <c:v>-2.4000000000000101</c:v>
                </c:pt>
                <c:pt idx="33">
                  <c:v>-2.3500000000000099</c:v>
                </c:pt>
                <c:pt idx="34">
                  <c:v>-2.30000000000001</c:v>
                </c:pt>
                <c:pt idx="35">
                  <c:v>-2.2500000000000102</c:v>
                </c:pt>
                <c:pt idx="36">
                  <c:v>-2.2000000000000099</c:v>
                </c:pt>
                <c:pt idx="37">
                  <c:v>-2.1500000000000101</c:v>
                </c:pt>
                <c:pt idx="38">
                  <c:v>-2.1000000000000099</c:v>
                </c:pt>
                <c:pt idx="39">
                  <c:v>-2.05000000000001</c:v>
                </c:pt>
                <c:pt idx="40">
                  <c:v>-2.0000000000000102</c:v>
                </c:pt>
                <c:pt idx="41">
                  <c:v>-1.9500000000000099</c:v>
                </c:pt>
                <c:pt idx="42">
                  <c:v>-1.9000000000000099</c:v>
                </c:pt>
                <c:pt idx="43">
                  <c:v>-1.8500000000000101</c:v>
                </c:pt>
                <c:pt idx="44">
                  <c:v>-1.80000000000001</c:v>
                </c:pt>
                <c:pt idx="45">
                  <c:v>-1.75000000000001</c:v>
                </c:pt>
                <c:pt idx="46">
                  <c:v>-1.7000000000000099</c:v>
                </c:pt>
                <c:pt idx="47">
                  <c:v>-1.6500000000000099</c:v>
                </c:pt>
                <c:pt idx="48">
                  <c:v>-1.6000000000000101</c:v>
                </c:pt>
                <c:pt idx="49">
                  <c:v>-1.55000000000001</c:v>
                </c:pt>
                <c:pt idx="50">
                  <c:v>-1.50000000000001</c:v>
                </c:pt>
                <c:pt idx="51">
                  <c:v>-1.4500000000000099</c:v>
                </c:pt>
                <c:pt idx="52">
                  <c:v>-1.4000000000000099</c:v>
                </c:pt>
                <c:pt idx="53">
                  <c:v>-1.3500000000000101</c:v>
                </c:pt>
                <c:pt idx="54">
                  <c:v>-1.30000000000001</c:v>
                </c:pt>
                <c:pt idx="55">
                  <c:v>-1.25000000000001</c:v>
                </c:pt>
                <c:pt idx="56">
                  <c:v>-1.2000000000000099</c:v>
                </c:pt>
                <c:pt idx="57">
                  <c:v>-1.1500000000000099</c:v>
                </c:pt>
                <c:pt idx="58">
                  <c:v>-1.1000000000000101</c:v>
                </c:pt>
                <c:pt idx="59">
                  <c:v>-1.05000000000001</c:v>
                </c:pt>
                <c:pt idx="60">
                  <c:v>-1.00000000000001</c:v>
                </c:pt>
                <c:pt idx="61">
                  <c:v>-0.95000000000000995</c:v>
                </c:pt>
                <c:pt idx="62">
                  <c:v>-0.90000000000001001</c:v>
                </c:pt>
                <c:pt idx="63">
                  <c:v>-0.85000000000000997</c:v>
                </c:pt>
                <c:pt idx="64">
                  <c:v>-0.80000000000001004</c:v>
                </c:pt>
                <c:pt idx="65">
                  <c:v>-0.75000000000000999</c:v>
                </c:pt>
                <c:pt idx="66">
                  <c:v>-0.70000000000000995</c:v>
                </c:pt>
                <c:pt idx="67">
                  <c:v>-0.65000000000001001</c:v>
                </c:pt>
                <c:pt idx="68">
                  <c:v>-0.60000000000000997</c:v>
                </c:pt>
                <c:pt idx="69">
                  <c:v>-0.55000000000001004</c:v>
                </c:pt>
                <c:pt idx="70">
                  <c:v>-0.50000000000000999</c:v>
                </c:pt>
                <c:pt idx="71">
                  <c:v>-0.45000000000001</c:v>
                </c:pt>
                <c:pt idx="72">
                  <c:v>-0.40000000000001001</c:v>
                </c:pt>
                <c:pt idx="73">
                  <c:v>-0.35000000000001003</c:v>
                </c:pt>
                <c:pt idx="74">
                  <c:v>-0.30000000000000998</c:v>
                </c:pt>
                <c:pt idx="75">
                  <c:v>-0.25000000000000999</c:v>
                </c:pt>
                <c:pt idx="76">
                  <c:v>-0.20000000000001</c:v>
                </c:pt>
                <c:pt idx="77">
                  <c:v>-0.15000000000000999</c:v>
                </c:pt>
                <c:pt idx="78">
                  <c:v>-0.10000000000001</c:v>
                </c:pt>
                <c:pt idx="79">
                  <c:v>-5.0000000000010002E-2</c:v>
                </c:pt>
                <c:pt idx="80">
                  <c:v>-1.0214051826551401E-14</c:v>
                </c:pt>
                <c:pt idx="81">
                  <c:v>4.9999999999990101E-2</c:v>
                </c:pt>
                <c:pt idx="82">
                  <c:v>9.9999999999989903E-2</c:v>
                </c:pt>
                <c:pt idx="83">
                  <c:v>0.14999999999999</c:v>
                </c:pt>
                <c:pt idx="84">
                  <c:v>0.19999999999998999</c:v>
                </c:pt>
                <c:pt idx="85">
                  <c:v>0.24999999999997999</c:v>
                </c:pt>
                <c:pt idx="86">
                  <c:v>0.29999999999998</c:v>
                </c:pt>
                <c:pt idx="87">
                  <c:v>0.34999999999997999</c:v>
                </c:pt>
                <c:pt idx="88">
                  <c:v>0.39999999999997998</c:v>
                </c:pt>
                <c:pt idx="89">
                  <c:v>0.44999999999998003</c:v>
                </c:pt>
                <c:pt idx="90">
                  <c:v>0.49999999999998002</c:v>
                </c:pt>
                <c:pt idx="91">
                  <c:v>0.54999999999997995</c:v>
                </c:pt>
                <c:pt idx="92">
                  <c:v>0.59999999999997999</c:v>
                </c:pt>
                <c:pt idx="93">
                  <c:v>0.64999999999998004</c:v>
                </c:pt>
                <c:pt idx="94">
                  <c:v>0.69999999999997997</c:v>
                </c:pt>
                <c:pt idx="95">
                  <c:v>0.74999999999998002</c:v>
                </c:pt>
                <c:pt idx="96">
                  <c:v>0.79999999999997995</c:v>
                </c:pt>
                <c:pt idx="97">
                  <c:v>0.84999999999997999</c:v>
                </c:pt>
                <c:pt idx="98">
                  <c:v>0.89999999999998004</c:v>
                </c:pt>
                <c:pt idx="99">
                  <c:v>0.94999999999997997</c:v>
                </c:pt>
                <c:pt idx="100">
                  <c:v>0.99999999999998002</c:v>
                </c:pt>
                <c:pt idx="101">
                  <c:v>1.0499999999999801</c:v>
                </c:pt>
                <c:pt idx="102">
                  <c:v>1.0999999999999801</c:v>
                </c:pt>
                <c:pt idx="103">
                  <c:v>1.1499999999999799</c:v>
                </c:pt>
                <c:pt idx="104">
                  <c:v>1.19999999999998</c:v>
                </c:pt>
                <c:pt idx="105">
                  <c:v>1.24999999999998</c:v>
                </c:pt>
                <c:pt idx="106">
                  <c:v>1.2999999999999801</c:v>
                </c:pt>
                <c:pt idx="107">
                  <c:v>1.3499999999999801</c:v>
                </c:pt>
                <c:pt idx="108">
                  <c:v>1.3999999999999799</c:v>
                </c:pt>
                <c:pt idx="109">
                  <c:v>1.44999999999998</c:v>
                </c:pt>
                <c:pt idx="110">
                  <c:v>1.49999999999998</c:v>
                </c:pt>
                <c:pt idx="111">
                  <c:v>1.5499999999999801</c:v>
                </c:pt>
                <c:pt idx="112">
                  <c:v>1.5999999999999801</c:v>
                </c:pt>
                <c:pt idx="113">
                  <c:v>1.6499999999999799</c:v>
                </c:pt>
                <c:pt idx="114">
                  <c:v>1.69999999999998</c:v>
                </c:pt>
                <c:pt idx="115">
                  <c:v>1.74999999999998</c:v>
                </c:pt>
                <c:pt idx="116">
                  <c:v>1.7999999999999801</c:v>
                </c:pt>
                <c:pt idx="117">
                  <c:v>1.8499999999999801</c:v>
                </c:pt>
                <c:pt idx="118">
                  <c:v>1.8999999999999799</c:v>
                </c:pt>
                <c:pt idx="119">
                  <c:v>1.94999999999998</c:v>
                </c:pt>
                <c:pt idx="120">
                  <c:v>1.99999999999998</c:v>
                </c:pt>
                <c:pt idx="121">
                  <c:v>2.0499999999999798</c:v>
                </c:pt>
                <c:pt idx="122">
                  <c:v>2.0999999999999801</c:v>
                </c:pt>
                <c:pt idx="123">
                  <c:v>2.1499999999999799</c:v>
                </c:pt>
                <c:pt idx="124">
                  <c:v>2.1999999999999802</c:v>
                </c:pt>
                <c:pt idx="125">
                  <c:v>2.24999999999998</c:v>
                </c:pt>
                <c:pt idx="126">
                  <c:v>2.2999999999999798</c:v>
                </c:pt>
                <c:pt idx="127">
                  <c:v>2.3499999999999801</c:v>
                </c:pt>
                <c:pt idx="128">
                  <c:v>2.3999999999999799</c:v>
                </c:pt>
                <c:pt idx="129">
                  <c:v>2.4499999999999802</c:v>
                </c:pt>
                <c:pt idx="130">
                  <c:v>2.49999999999998</c:v>
                </c:pt>
                <c:pt idx="131">
                  <c:v>2.5499999999999798</c:v>
                </c:pt>
                <c:pt idx="132">
                  <c:v>2.5999999999999801</c:v>
                </c:pt>
                <c:pt idx="133">
                  <c:v>2.6499999999999799</c:v>
                </c:pt>
                <c:pt idx="134">
                  <c:v>2.6999999999999802</c:v>
                </c:pt>
                <c:pt idx="135">
                  <c:v>2.74999999999998</c:v>
                </c:pt>
                <c:pt idx="136">
                  <c:v>2.7999999999999798</c:v>
                </c:pt>
                <c:pt idx="137">
                  <c:v>2.8499999999999801</c:v>
                </c:pt>
                <c:pt idx="138">
                  <c:v>2.8999999999999799</c:v>
                </c:pt>
                <c:pt idx="139">
                  <c:v>2.9499999999999802</c:v>
                </c:pt>
                <c:pt idx="140">
                  <c:v>2.99999999999998</c:v>
                </c:pt>
                <c:pt idx="141">
                  <c:v>3.0499999999999798</c:v>
                </c:pt>
                <c:pt idx="142">
                  <c:v>3.0999999999999801</c:v>
                </c:pt>
                <c:pt idx="143">
                  <c:v>3.1499999999999799</c:v>
                </c:pt>
                <c:pt idx="144">
                  <c:v>3.1999999999999802</c:v>
                </c:pt>
                <c:pt idx="145">
                  <c:v>3.24999999999998</c:v>
                </c:pt>
                <c:pt idx="146">
                  <c:v>3.2999999999999798</c:v>
                </c:pt>
                <c:pt idx="147">
                  <c:v>3.3499999999999801</c:v>
                </c:pt>
                <c:pt idx="148">
                  <c:v>3.3999999999999799</c:v>
                </c:pt>
                <c:pt idx="149">
                  <c:v>3.4499999999999802</c:v>
                </c:pt>
                <c:pt idx="150">
                  <c:v>3.49999999999998</c:v>
                </c:pt>
                <c:pt idx="151">
                  <c:v>3.5499999999999798</c:v>
                </c:pt>
                <c:pt idx="152">
                  <c:v>3.5999999999999801</c:v>
                </c:pt>
                <c:pt idx="153">
                  <c:v>3.6499999999999799</c:v>
                </c:pt>
                <c:pt idx="154">
                  <c:v>3.6999999999999802</c:v>
                </c:pt>
                <c:pt idx="155">
                  <c:v>3.74999999999998</c:v>
                </c:pt>
                <c:pt idx="156">
                  <c:v>3.7999999999999798</c:v>
                </c:pt>
                <c:pt idx="157">
                  <c:v>3.8499999999999801</c:v>
                </c:pt>
                <c:pt idx="158">
                  <c:v>3.8999999999999799</c:v>
                </c:pt>
                <c:pt idx="159">
                  <c:v>3.9499999999999802</c:v>
                </c:pt>
                <c:pt idx="160">
                  <c:v>3.99999999999998</c:v>
                </c:pt>
              </c:numCache>
            </c:numRef>
          </c:xVal>
          <c:yVal>
            <c:numRef>
              <c:f>Sheet1!$E$2:$E$162</c:f>
              <c:numCache>
                <c:formatCode>General</c:formatCode>
                <c:ptCount val="1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7.2499999999999787E-3</c:v>
                </c:pt>
                <c:pt idx="22">
                  <c:v>2.7999999999999581E-2</c:v>
                </c:pt>
                <c:pt idx="23">
                  <c:v>6.0749999999999638E-2</c:v>
                </c:pt>
                <c:pt idx="24">
                  <c:v>0.10400000000000009</c:v>
                </c:pt>
                <c:pt idx="25">
                  <c:v>0.15625</c:v>
                </c:pt>
                <c:pt idx="26">
                  <c:v>0.21599999999999975</c:v>
                </c:pt>
                <c:pt idx="27">
                  <c:v>0.28175000000000017</c:v>
                </c:pt>
                <c:pt idx="28">
                  <c:v>0.35199999999999987</c:v>
                </c:pt>
                <c:pt idx="29">
                  <c:v>0.42524999999998492</c:v>
                </c:pt>
                <c:pt idx="30">
                  <c:v>0.49999999999998468</c:v>
                </c:pt>
                <c:pt idx="31">
                  <c:v>0.57474999999998511</c:v>
                </c:pt>
                <c:pt idx="32">
                  <c:v>0.64799999999998537</c:v>
                </c:pt>
                <c:pt idx="33">
                  <c:v>0.71824999999998662</c:v>
                </c:pt>
                <c:pt idx="34">
                  <c:v>0.78399999999998737</c:v>
                </c:pt>
                <c:pt idx="35">
                  <c:v>0.84374999999998845</c:v>
                </c:pt>
                <c:pt idx="36">
                  <c:v>0.89599999999999058</c:v>
                </c:pt>
                <c:pt idx="37">
                  <c:v>0.93924999999999226</c:v>
                </c:pt>
                <c:pt idx="38">
                  <c:v>0.97199999999999476</c:v>
                </c:pt>
                <c:pt idx="39">
                  <c:v>0.99274999999999702</c:v>
                </c:pt>
                <c:pt idx="40">
                  <c:v>1</c:v>
                </c:pt>
                <c:pt idx="41">
                  <c:v>0.9927500000000028</c:v>
                </c:pt>
                <c:pt idx="42">
                  <c:v>0.9720000000000053</c:v>
                </c:pt>
                <c:pt idx="43">
                  <c:v>0.9392500000000078</c:v>
                </c:pt>
                <c:pt idx="44">
                  <c:v>0.89600000000000968</c:v>
                </c:pt>
                <c:pt idx="45">
                  <c:v>0.84375000000001121</c:v>
                </c:pt>
                <c:pt idx="46">
                  <c:v>0.78400000000001269</c:v>
                </c:pt>
                <c:pt idx="47">
                  <c:v>0.71825000000001349</c:v>
                </c:pt>
                <c:pt idx="48">
                  <c:v>0.64800000000001456</c:v>
                </c:pt>
                <c:pt idx="49">
                  <c:v>0.57475000000001486</c:v>
                </c:pt>
                <c:pt idx="50">
                  <c:v>0.50000000000001488</c:v>
                </c:pt>
                <c:pt idx="51">
                  <c:v>0.42525000000001467</c:v>
                </c:pt>
                <c:pt idx="52">
                  <c:v>0.3520000000000143</c:v>
                </c:pt>
                <c:pt idx="53">
                  <c:v>0.28175000000001371</c:v>
                </c:pt>
                <c:pt idx="54">
                  <c:v>0.21600000000001285</c:v>
                </c:pt>
                <c:pt idx="55">
                  <c:v>0.15625000000001132</c:v>
                </c:pt>
                <c:pt idx="56">
                  <c:v>0.10400000000000964</c:v>
                </c:pt>
                <c:pt idx="57">
                  <c:v>6.0750000000007187E-2</c:v>
                </c:pt>
                <c:pt idx="58">
                  <c:v>2.800000000000491E-2</c:v>
                </c:pt>
                <c:pt idx="59">
                  <c:v>7.2500000000030873E-3</c:v>
                </c:pt>
                <c:pt idx="60">
                  <c:v>4.4408920985006262E-16</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7.2499999999942055E-3</c:v>
                </c:pt>
                <c:pt idx="102">
                  <c:v>2.7999999999989367E-2</c:v>
                </c:pt>
                <c:pt idx="103">
                  <c:v>6.0749999999984539E-2</c:v>
                </c:pt>
                <c:pt idx="104">
                  <c:v>0.10399999999998144</c:v>
                </c:pt>
                <c:pt idx="105">
                  <c:v>0.15624999999997757</c:v>
                </c:pt>
                <c:pt idx="106">
                  <c:v>0.21599999999997466</c:v>
                </c:pt>
                <c:pt idx="107">
                  <c:v>0.28174999999997286</c:v>
                </c:pt>
                <c:pt idx="108">
                  <c:v>0.35199999999997122</c:v>
                </c:pt>
                <c:pt idx="109">
                  <c:v>0.42524999999997015</c:v>
                </c:pt>
                <c:pt idx="110">
                  <c:v>0.49999999999997002</c:v>
                </c:pt>
                <c:pt idx="111">
                  <c:v>0.57474999999997034</c:v>
                </c:pt>
                <c:pt idx="112">
                  <c:v>0.64799999999997149</c:v>
                </c:pt>
                <c:pt idx="113">
                  <c:v>0.71824999999997252</c:v>
                </c:pt>
                <c:pt idx="114">
                  <c:v>0.78399999999997494</c:v>
                </c:pt>
                <c:pt idx="115">
                  <c:v>0.84374999999997757</c:v>
                </c:pt>
                <c:pt idx="116">
                  <c:v>0.89599999999998081</c:v>
                </c:pt>
                <c:pt idx="117">
                  <c:v>0.93924999999998482</c:v>
                </c:pt>
                <c:pt idx="118">
                  <c:v>0.97199999999998909</c:v>
                </c:pt>
                <c:pt idx="119">
                  <c:v>0.99274999999999425</c:v>
                </c:pt>
                <c:pt idx="120">
                  <c:v>1</c:v>
                </c:pt>
                <c:pt idx="121">
                  <c:v>0.99275000000000568</c:v>
                </c:pt>
                <c:pt idx="122">
                  <c:v>0.97200000000001086</c:v>
                </c:pt>
                <c:pt idx="123">
                  <c:v>0.93925000000001546</c:v>
                </c:pt>
                <c:pt idx="124">
                  <c:v>0.89600000000001911</c:v>
                </c:pt>
                <c:pt idx="125">
                  <c:v>0.84375000000002243</c:v>
                </c:pt>
                <c:pt idx="126">
                  <c:v>0.78400000000002545</c:v>
                </c:pt>
                <c:pt idx="127">
                  <c:v>0.71825000000002714</c:v>
                </c:pt>
                <c:pt idx="128">
                  <c:v>0.648000000000029</c:v>
                </c:pt>
                <c:pt idx="129">
                  <c:v>0.57475000000002929</c:v>
                </c:pt>
                <c:pt idx="130">
                  <c:v>0.50000000000002998</c:v>
                </c:pt>
                <c:pt idx="131">
                  <c:v>0.42525000000002999</c:v>
                </c:pt>
                <c:pt idx="132">
                  <c:v>0.35200000000002873</c:v>
                </c:pt>
                <c:pt idx="133">
                  <c:v>0.28175000000002748</c:v>
                </c:pt>
                <c:pt idx="134">
                  <c:v>0.21600000000002506</c:v>
                </c:pt>
                <c:pt idx="135">
                  <c:v>0.15625000000002243</c:v>
                </c:pt>
                <c:pt idx="136">
                  <c:v>0.10400000000001963</c:v>
                </c:pt>
                <c:pt idx="137">
                  <c:v>6.0750000000015181E-2</c:v>
                </c:pt>
                <c:pt idx="138">
                  <c:v>2.8000000000010683E-2</c:v>
                </c:pt>
                <c:pt idx="139">
                  <c:v>7.2500000000057518E-3</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numCache>
            </c:numRef>
          </c:yVal>
          <c:smooth val="0"/>
          <c:extLst>
            <c:ext xmlns:c16="http://schemas.microsoft.com/office/drawing/2014/chart" uri="{C3380CC4-5D6E-409C-BE32-E72D297353CC}">
              <c16:uniqueId val="{00000000-ECE4-4A20-907F-548F22C3FB72}"/>
            </c:ext>
          </c:extLst>
        </c:ser>
        <c:dLbls>
          <c:showLegendKey val="0"/>
          <c:showVal val="0"/>
          <c:showCatName val="0"/>
          <c:showSerName val="0"/>
          <c:showPercent val="0"/>
          <c:showBubbleSize val="0"/>
        </c:dLbls>
        <c:axId val="121056256"/>
        <c:axId val="121070336"/>
      </c:scatterChart>
      <c:valAx>
        <c:axId val="121056256"/>
        <c:scaling>
          <c:orientation val="minMax"/>
          <c:max val="4"/>
          <c:min val="-4"/>
        </c:scaling>
        <c:delete val="0"/>
        <c:axPos val="b"/>
        <c:numFmt formatCode="General" sourceLinked="1"/>
        <c:majorTickMark val="out"/>
        <c:minorTickMark val="none"/>
        <c:tickLblPos val="nextTo"/>
        <c:spPr>
          <a:ln>
            <a:solidFill>
              <a:schemeClr val="bg1">
                <a:lumMod val="75000"/>
              </a:schemeClr>
            </a:solidFill>
          </a:ln>
        </c:spPr>
        <c:crossAx val="121070336"/>
        <c:crosses val="autoZero"/>
        <c:crossBetween val="midCat"/>
      </c:valAx>
      <c:valAx>
        <c:axId val="121070336"/>
        <c:scaling>
          <c:orientation val="minMax"/>
          <c:max val="1.5"/>
          <c:min val="-0.5"/>
        </c:scaling>
        <c:delete val="0"/>
        <c:axPos val="l"/>
        <c:majorGridlines>
          <c:spPr>
            <a:ln>
              <a:solidFill>
                <a:schemeClr val="bg1">
                  <a:lumMod val="95000"/>
                </a:schemeClr>
              </a:solidFill>
            </a:ln>
          </c:spPr>
        </c:majorGridlines>
        <c:numFmt formatCode="General" sourceLinked="1"/>
        <c:majorTickMark val="out"/>
        <c:minorTickMark val="none"/>
        <c:tickLblPos val="nextTo"/>
        <c:spPr>
          <a:ln>
            <a:solidFill>
              <a:schemeClr val="bg1">
                <a:lumMod val="75000"/>
              </a:schemeClr>
            </a:solidFill>
          </a:ln>
        </c:spPr>
        <c:crossAx val="121056256"/>
        <c:crosses val="autoZero"/>
        <c:crossBetween val="midCat"/>
      </c:valAx>
    </c:plotArea>
    <c:plotVisOnly val="1"/>
    <c:dispBlanksAs val="gap"/>
    <c:showDLblsOverMax val="0"/>
  </c:chart>
  <c:txPr>
    <a:bodyPr/>
    <a:lstStyle/>
    <a:p>
      <a:pPr>
        <a:defRPr>
          <a:solidFill>
            <a:schemeClr val="bg1">
              <a:lumMod val="50000"/>
            </a:schemeClr>
          </a:solidFill>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2"/>
          <c:order val="0"/>
          <c:tx>
            <c:v>shape</c:v>
          </c:tx>
          <c:spPr>
            <a:ln>
              <a:solidFill>
                <a:schemeClr val="bg1">
                  <a:lumMod val="85000"/>
                </a:schemeClr>
              </a:solidFill>
              <a:prstDash val="dash"/>
            </a:ln>
          </c:spPr>
          <c:marker>
            <c:symbol val="none"/>
          </c:marker>
          <c:xVal>
            <c:numRef>
              <c:f>Trochoid!$G$5:$G$117</c:f>
              <c:numCache>
                <c:formatCode>General</c:formatCode>
                <c:ptCount val="113"/>
                <c:pt idx="0">
                  <c:v>0</c:v>
                </c:pt>
                <c:pt idx="1">
                  <c:v>7.5655056417572603E-3</c:v>
                </c:pt>
                <c:pt idx="2">
                  <c:v>1.5912316294914235E-2</c:v>
                </c:pt>
                <c:pt idx="3">
                  <c:v>2.5772644703565564E-2</c:v>
                </c:pt>
                <c:pt idx="4">
                  <c:v>3.7783603724899244E-2</c:v>
                </c:pt>
                <c:pt idx="5">
                  <c:v>5.2447174185242328E-2</c:v>
                </c:pt>
                <c:pt idx="6">
                  <c:v>7.0098663578586407E-2</c:v>
                </c:pt>
                <c:pt idx="7">
                  <c:v>9.088563746356558E-2</c:v>
                </c:pt>
                <c:pt idx="8">
                  <c:v>0.11475864737669902</c:v>
                </c:pt>
                <c:pt idx="9">
                  <c:v>0.14147433786121053</c:v>
                </c:pt>
                <c:pt idx="10">
                  <c:v>0.17061073738537635</c:v>
                </c:pt>
                <c:pt idx="11">
                  <c:v>0.20159377236576609</c:v>
                </c:pt>
                <c:pt idx="12">
                  <c:v>0.23373333832178478</c:v>
                </c:pt>
                <c:pt idx="13">
                  <c:v>0.26626666167821522</c:v>
                </c:pt>
                <c:pt idx="14">
                  <c:v>0.29840622763423397</c:v>
                </c:pt>
                <c:pt idx="15">
                  <c:v>0.32938926261462365</c:v>
                </c:pt>
                <c:pt idx="16">
                  <c:v>0.35852566213878945</c:v>
                </c:pt>
                <c:pt idx="17">
                  <c:v>0.385241352623301</c:v>
                </c:pt>
                <c:pt idx="18">
                  <c:v>0.40911436253643441</c:v>
                </c:pt>
                <c:pt idx="19">
                  <c:v>0.42990133642141359</c:v>
                </c:pt>
                <c:pt idx="20">
                  <c:v>0.44755282581475769</c:v>
                </c:pt>
                <c:pt idx="21">
                  <c:v>0.46221639627510075</c:v>
                </c:pt>
                <c:pt idx="22">
                  <c:v>0.47422735529643445</c:v>
                </c:pt>
                <c:pt idx="23">
                  <c:v>0.48408768370508581</c:v>
                </c:pt>
                <c:pt idx="24">
                  <c:v>0.49243449435824277</c:v>
                </c:pt>
                <c:pt idx="25">
                  <c:v>0.5</c:v>
                </c:pt>
                <c:pt idx="26">
                  <c:v>0.50756550564175729</c:v>
                </c:pt>
                <c:pt idx="27">
                  <c:v>0.5159123162949143</c:v>
                </c:pt>
                <c:pt idx="28">
                  <c:v>0.52577264470356555</c:v>
                </c:pt>
                <c:pt idx="29">
                  <c:v>0.5377836037248992</c:v>
                </c:pt>
                <c:pt idx="30">
                  <c:v>0.55244717418524225</c:v>
                </c:pt>
                <c:pt idx="31">
                  <c:v>0.57009866357858641</c:v>
                </c:pt>
                <c:pt idx="32">
                  <c:v>0.59088563746356559</c:v>
                </c:pt>
                <c:pt idx="33">
                  <c:v>0.61475864737669905</c:v>
                </c:pt>
                <c:pt idx="34">
                  <c:v>0.64147433786121066</c:v>
                </c:pt>
                <c:pt idx="35">
                  <c:v>0.67061073738537624</c:v>
                </c:pt>
                <c:pt idx="36">
                  <c:v>0.70159377236576603</c:v>
                </c:pt>
                <c:pt idx="37">
                  <c:v>0.73373333832178478</c:v>
                </c:pt>
                <c:pt idx="38">
                  <c:v>0.76626666167821522</c:v>
                </c:pt>
                <c:pt idx="39">
                  <c:v>0.79840622763423386</c:v>
                </c:pt>
                <c:pt idx="40">
                  <c:v>0.82938926261462365</c:v>
                </c:pt>
                <c:pt idx="41">
                  <c:v>0.85852566213878934</c:v>
                </c:pt>
                <c:pt idx="42">
                  <c:v>0.88524135262330095</c:v>
                </c:pt>
                <c:pt idx="43">
                  <c:v>0.90911436253643441</c:v>
                </c:pt>
                <c:pt idx="44">
                  <c:v>0.92990133642141359</c:v>
                </c:pt>
                <c:pt idx="45">
                  <c:v>0.94755282581475775</c:v>
                </c:pt>
                <c:pt idx="46">
                  <c:v>0.9622163962751008</c:v>
                </c:pt>
                <c:pt idx="47">
                  <c:v>0.97422735529643445</c:v>
                </c:pt>
                <c:pt idx="48">
                  <c:v>0.98408768370508581</c:v>
                </c:pt>
                <c:pt idx="49">
                  <c:v>0.99243449435824271</c:v>
                </c:pt>
                <c:pt idx="50">
                  <c:v>1</c:v>
                </c:pt>
                <c:pt idx="51">
                  <c:v>1.0075655056417572</c:v>
                </c:pt>
                <c:pt idx="52">
                  <c:v>1.0159123162949142</c:v>
                </c:pt>
                <c:pt idx="53">
                  <c:v>1.0257726447035656</c:v>
                </c:pt>
                <c:pt idx="54">
                  <c:v>1.0377836037248993</c:v>
                </c:pt>
                <c:pt idx="55">
                  <c:v>1.0524471741852424</c:v>
                </c:pt>
                <c:pt idx="56">
                  <c:v>1.0700986635785865</c:v>
                </c:pt>
                <c:pt idx="57">
                  <c:v>1.0908856374635654</c:v>
                </c:pt>
                <c:pt idx="58">
                  <c:v>1.1147586473766988</c:v>
                </c:pt>
                <c:pt idx="59">
                  <c:v>1.1414743378612104</c:v>
                </c:pt>
                <c:pt idx="60">
                  <c:v>1.1706107373853762</c:v>
                </c:pt>
                <c:pt idx="61">
                  <c:v>1.2015937723657661</c:v>
                </c:pt>
                <c:pt idx="62">
                  <c:v>1.2337333383217848</c:v>
                </c:pt>
                <c:pt idx="63">
                  <c:v>1.2662666616782152</c:v>
                </c:pt>
                <c:pt idx="64">
                  <c:v>1.2984062276342339</c:v>
                </c:pt>
                <c:pt idx="65">
                  <c:v>1.3293892626146238</c:v>
                </c:pt>
                <c:pt idx="66">
                  <c:v>1.3585256621387896</c:v>
                </c:pt>
                <c:pt idx="67">
                  <c:v>1.3852413526233009</c:v>
                </c:pt>
                <c:pt idx="68">
                  <c:v>1.4091143625364346</c:v>
                </c:pt>
                <c:pt idx="69">
                  <c:v>1.4299013364214135</c:v>
                </c:pt>
                <c:pt idx="70">
                  <c:v>1.4475528258147576</c:v>
                </c:pt>
                <c:pt idx="71">
                  <c:v>1.4622163962751007</c:v>
                </c:pt>
                <c:pt idx="72">
                  <c:v>1.4742273552964344</c:v>
                </c:pt>
                <c:pt idx="73">
                  <c:v>1.4840876837050858</c:v>
                </c:pt>
                <c:pt idx="74">
                  <c:v>1.4924344943582426</c:v>
                </c:pt>
                <c:pt idx="75">
                  <c:v>1.5</c:v>
                </c:pt>
                <c:pt idx="76">
                  <c:v>1.5075655056417574</c:v>
                </c:pt>
                <c:pt idx="77">
                  <c:v>1.5159123162949142</c:v>
                </c:pt>
                <c:pt idx="78">
                  <c:v>1.5257726447035658</c:v>
                </c:pt>
                <c:pt idx="79">
                  <c:v>1.5377836037248993</c:v>
                </c:pt>
                <c:pt idx="80">
                  <c:v>1.5524471741852424</c:v>
                </c:pt>
                <c:pt idx="81">
                  <c:v>1.5700986635785865</c:v>
                </c:pt>
                <c:pt idx="82">
                  <c:v>1.5908856374635654</c:v>
                </c:pt>
                <c:pt idx="83">
                  <c:v>1.6147586473766988</c:v>
                </c:pt>
                <c:pt idx="84">
                  <c:v>1.6414743378612104</c:v>
                </c:pt>
                <c:pt idx="85">
                  <c:v>1.6706107373853762</c:v>
                </c:pt>
                <c:pt idx="86">
                  <c:v>1.7015937723657659</c:v>
                </c:pt>
                <c:pt idx="87">
                  <c:v>1.7337333383217848</c:v>
                </c:pt>
                <c:pt idx="88">
                  <c:v>1.7662666616782152</c:v>
                </c:pt>
                <c:pt idx="89">
                  <c:v>1.7984062276342339</c:v>
                </c:pt>
                <c:pt idx="90">
                  <c:v>1.8293892626146238</c:v>
                </c:pt>
                <c:pt idx="91">
                  <c:v>1.8585256621387896</c:v>
                </c:pt>
                <c:pt idx="92">
                  <c:v>1.8852413526233009</c:v>
                </c:pt>
                <c:pt idx="93">
                  <c:v>1.9091143625364346</c:v>
                </c:pt>
                <c:pt idx="94">
                  <c:v>1.9299013364214135</c:v>
                </c:pt>
                <c:pt idx="95">
                  <c:v>1.9475528258147576</c:v>
                </c:pt>
                <c:pt idx="96">
                  <c:v>1.9622163962751007</c:v>
                </c:pt>
                <c:pt idx="97">
                  <c:v>1.9742273552964344</c:v>
                </c:pt>
                <c:pt idx="98">
                  <c:v>1.9840876837050858</c:v>
                </c:pt>
                <c:pt idx="99">
                  <c:v>1.9924344943582426</c:v>
                </c:pt>
                <c:pt idx="100">
                  <c:v>2</c:v>
                </c:pt>
                <c:pt idx="101">
                  <c:v>2.0075655056417574</c:v>
                </c:pt>
                <c:pt idx="102">
                  <c:v>2.0159123162949144</c:v>
                </c:pt>
                <c:pt idx="103">
                  <c:v>2.0257726447035656</c:v>
                </c:pt>
                <c:pt idx="104">
                  <c:v>2.0377836037248995</c:v>
                </c:pt>
                <c:pt idx="105">
                  <c:v>2.0524471741852426</c:v>
                </c:pt>
                <c:pt idx="106">
                  <c:v>2.0700986635785865</c:v>
                </c:pt>
                <c:pt idx="107">
                  <c:v>2.0908856374635656</c:v>
                </c:pt>
                <c:pt idx="108">
                  <c:v>2.1147586473766991</c:v>
                </c:pt>
                <c:pt idx="109">
                  <c:v>2.1414743378612107</c:v>
                </c:pt>
                <c:pt idx="110">
                  <c:v>2.1706107373853767</c:v>
                </c:pt>
                <c:pt idx="111">
                  <c:v>2.2015937723657664</c:v>
                </c:pt>
                <c:pt idx="112">
                  <c:v>2.2337333383217852</c:v>
                </c:pt>
              </c:numCache>
            </c:numRef>
          </c:xVal>
          <c:yVal>
            <c:numRef>
              <c:f>Trochoid!$H$5:$H$117</c:f>
              <c:numCache>
                <c:formatCode>General</c:formatCode>
                <c:ptCount val="113"/>
                <c:pt idx="0">
                  <c:v>1</c:v>
                </c:pt>
                <c:pt idx="1">
                  <c:v>0.98429158056431554</c:v>
                </c:pt>
                <c:pt idx="2">
                  <c:v>0.93815334002193174</c:v>
                </c:pt>
                <c:pt idx="3">
                  <c:v>0.86448431371070578</c:v>
                </c:pt>
                <c:pt idx="4">
                  <c:v>0.76791339748949827</c:v>
                </c:pt>
                <c:pt idx="5">
                  <c:v>0.65450849718747373</c:v>
                </c:pt>
                <c:pt idx="6">
                  <c:v>0.53139525976465674</c:v>
                </c:pt>
                <c:pt idx="7">
                  <c:v>0.40630934270713759</c:v>
                </c:pt>
                <c:pt idx="8">
                  <c:v>0.28711035421746367</c:v>
                </c:pt>
                <c:pt idx="9">
                  <c:v>0.18128800512565513</c:v>
                </c:pt>
                <c:pt idx="10">
                  <c:v>9.549150281252633E-2</c:v>
                </c:pt>
                <c:pt idx="11">
                  <c:v>3.5111757055874326E-2</c:v>
                </c:pt>
                <c:pt idx="12">
                  <c:v>3.9426493427611176E-3</c:v>
                </c:pt>
                <c:pt idx="13">
                  <c:v>3.942649342761062E-3</c:v>
                </c:pt>
                <c:pt idx="14">
                  <c:v>3.5111757055874382E-2</c:v>
                </c:pt>
                <c:pt idx="15">
                  <c:v>9.5491502812526219E-2</c:v>
                </c:pt>
                <c:pt idx="16">
                  <c:v>0.18128800512565524</c:v>
                </c:pt>
                <c:pt idx="17">
                  <c:v>0.28711035421746389</c:v>
                </c:pt>
                <c:pt idx="18">
                  <c:v>0.4063093427071377</c:v>
                </c:pt>
                <c:pt idx="19">
                  <c:v>0.5313952597646564</c:v>
                </c:pt>
                <c:pt idx="20">
                  <c:v>0.65450849718747361</c:v>
                </c:pt>
                <c:pt idx="21">
                  <c:v>0.76791339748949805</c:v>
                </c:pt>
                <c:pt idx="22">
                  <c:v>0.86448431371070567</c:v>
                </c:pt>
                <c:pt idx="23">
                  <c:v>0.93815334002193174</c:v>
                </c:pt>
                <c:pt idx="24">
                  <c:v>0.98429158056431554</c:v>
                </c:pt>
                <c:pt idx="25">
                  <c:v>1</c:v>
                </c:pt>
                <c:pt idx="26">
                  <c:v>0.98429158056431554</c:v>
                </c:pt>
                <c:pt idx="27">
                  <c:v>0.93815334002193174</c:v>
                </c:pt>
                <c:pt idx="28">
                  <c:v>0.86448431371070544</c:v>
                </c:pt>
                <c:pt idx="29">
                  <c:v>0.76791339748949861</c:v>
                </c:pt>
                <c:pt idx="30">
                  <c:v>0.65450849718747384</c:v>
                </c:pt>
                <c:pt idx="31">
                  <c:v>0.53139525976465662</c:v>
                </c:pt>
                <c:pt idx="32">
                  <c:v>0.40630934270713748</c:v>
                </c:pt>
                <c:pt idx="33">
                  <c:v>0.28711035421746334</c:v>
                </c:pt>
                <c:pt idx="34">
                  <c:v>0.18128800512565474</c:v>
                </c:pt>
                <c:pt idx="35">
                  <c:v>9.5491502812526385E-2</c:v>
                </c:pt>
                <c:pt idx="36">
                  <c:v>3.5111757055874271E-2</c:v>
                </c:pt>
                <c:pt idx="37">
                  <c:v>3.942649342761062E-3</c:v>
                </c:pt>
                <c:pt idx="38">
                  <c:v>3.9426493427610065E-3</c:v>
                </c:pt>
                <c:pt idx="39">
                  <c:v>3.511175705587416E-2</c:v>
                </c:pt>
                <c:pt idx="40">
                  <c:v>9.5491502812526163E-2</c:v>
                </c:pt>
                <c:pt idx="41">
                  <c:v>0.18128800512565446</c:v>
                </c:pt>
                <c:pt idx="42">
                  <c:v>0.287110354217463</c:v>
                </c:pt>
                <c:pt idx="43">
                  <c:v>0.40630934270713714</c:v>
                </c:pt>
                <c:pt idx="44">
                  <c:v>0.53139525976465629</c:v>
                </c:pt>
                <c:pt idx="45">
                  <c:v>0.6545084971874735</c:v>
                </c:pt>
                <c:pt idx="46">
                  <c:v>0.76791339748949827</c:v>
                </c:pt>
                <c:pt idx="47">
                  <c:v>0.86448431371070522</c:v>
                </c:pt>
                <c:pt idx="48">
                  <c:v>0.93815334002193151</c:v>
                </c:pt>
                <c:pt idx="49">
                  <c:v>0.98429158056431554</c:v>
                </c:pt>
                <c:pt idx="50">
                  <c:v>1</c:v>
                </c:pt>
                <c:pt idx="51">
                  <c:v>0.98429158056431554</c:v>
                </c:pt>
                <c:pt idx="52">
                  <c:v>0.93815334002193174</c:v>
                </c:pt>
                <c:pt idx="53">
                  <c:v>0.86448431371070555</c:v>
                </c:pt>
                <c:pt idx="54">
                  <c:v>0.76791339748949794</c:v>
                </c:pt>
                <c:pt idx="55">
                  <c:v>0.65450849718747306</c:v>
                </c:pt>
                <c:pt idx="56">
                  <c:v>0.53139525976465585</c:v>
                </c:pt>
                <c:pt idx="57">
                  <c:v>0.40630934270713848</c:v>
                </c:pt>
                <c:pt idx="58">
                  <c:v>0.28711035421746423</c:v>
                </c:pt>
                <c:pt idx="59">
                  <c:v>0.18128800512565552</c:v>
                </c:pt>
                <c:pt idx="60">
                  <c:v>9.5491502812526441E-2</c:v>
                </c:pt>
                <c:pt idx="61">
                  <c:v>3.5111757055874326E-2</c:v>
                </c:pt>
                <c:pt idx="62">
                  <c:v>3.942649342761062E-3</c:v>
                </c:pt>
                <c:pt idx="63">
                  <c:v>3.9426493427610065E-3</c:v>
                </c:pt>
                <c:pt idx="64">
                  <c:v>3.5111757055874437E-2</c:v>
                </c:pt>
                <c:pt idx="65">
                  <c:v>9.5491502812526108E-2</c:v>
                </c:pt>
                <c:pt idx="66">
                  <c:v>0.18128800512565574</c:v>
                </c:pt>
                <c:pt idx="67">
                  <c:v>0.28711035421746367</c:v>
                </c:pt>
                <c:pt idx="68">
                  <c:v>0.40630934270713875</c:v>
                </c:pt>
                <c:pt idx="69">
                  <c:v>0.53139525976465529</c:v>
                </c:pt>
                <c:pt idx="70">
                  <c:v>0.65450849718747339</c:v>
                </c:pt>
                <c:pt idx="71">
                  <c:v>0.76791339748949738</c:v>
                </c:pt>
                <c:pt idx="72">
                  <c:v>0.86448431371070578</c:v>
                </c:pt>
                <c:pt idx="73">
                  <c:v>0.93815334002193151</c:v>
                </c:pt>
                <c:pt idx="74">
                  <c:v>0.98429158056431565</c:v>
                </c:pt>
                <c:pt idx="75">
                  <c:v>1</c:v>
                </c:pt>
                <c:pt idx="76">
                  <c:v>0.98429158056431576</c:v>
                </c:pt>
                <c:pt idx="77">
                  <c:v>0.93815334002193174</c:v>
                </c:pt>
                <c:pt idx="78">
                  <c:v>0.86448431371070633</c:v>
                </c:pt>
                <c:pt idx="79">
                  <c:v>0.76791339748949805</c:v>
                </c:pt>
                <c:pt idx="80">
                  <c:v>0.65450849718747406</c:v>
                </c:pt>
                <c:pt idx="81">
                  <c:v>0.53139525976465607</c:v>
                </c:pt>
                <c:pt idx="82">
                  <c:v>0.40630934270713948</c:v>
                </c:pt>
                <c:pt idx="83">
                  <c:v>0.28711035421746434</c:v>
                </c:pt>
                <c:pt idx="84">
                  <c:v>0.18128800512565629</c:v>
                </c:pt>
                <c:pt idx="85">
                  <c:v>9.5491502812526552E-2</c:v>
                </c:pt>
                <c:pt idx="86">
                  <c:v>3.5111757055874715E-2</c:v>
                </c:pt>
                <c:pt idx="87">
                  <c:v>3.9426493427611176E-3</c:v>
                </c:pt>
                <c:pt idx="88">
                  <c:v>3.9426493427610065E-3</c:v>
                </c:pt>
                <c:pt idx="89">
                  <c:v>3.5111757055874382E-2</c:v>
                </c:pt>
                <c:pt idx="90">
                  <c:v>9.5491502812526052E-2</c:v>
                </c:pt>
                <c:pt idx="91">
                  <c:v>0.18128800512565563</c:v>
                </c:pt>
                <c:pt idx="92">
                  <c:v>0.28711035421746356</c:v>
                </c:pt>
                <c:pt idx="93">
                  <c:v>0.40630934270713864</c:v>
                </c:pt>
                <c:pt idx="94">
                  <c:v>0.53139525976465518</c:v>
                </c:pt>
                <c:pt idx="95">
                  <c:v>0.65450849718747328</c:v>
                </c:pt>
                <c:pt idx="96">
                  <c:v>0.76791339748949738</c:v>
                </c:pt>
                <c:pt idx="97">
                  <c:v>0.86448431371070567</c:v>
                </c:pt>
                <c:pt idx="98">
                  <c:v>0.9381533400219314</c:v>
                </c:pt>
                <c:pt idx="99">
                  <c:v>0.98429158056431554</c:v>
                </c:pt>
                <c:pt idx="100">
                  <c:v>1</c:v>
                </c:pt>
                <c:pt idx="101">
                  <c:v>0.98429158056431587</c:v>
                </c:pt>
                <c:pt idx="102">
                  <c:v>0.93815334002193185</c:v>
                </c:pt>
                <c:pt idx="103">
                  <c:v>0.86448431371070633</c:v>
                </c:pt>
                <c:pt idx="104">
                  <c:v>0.76791339748949816</c:v>
                </c:pt>
                <c:pt idx="105">
                  <c:v>0.65450849718747417</c:v>
                </c:pt>
                <c:pt idx="106">
                  <c:v>0.53139525976465618</c:v>
                </c:pt>
                <c:pt idx="107">
                  <c:v>0.40630934270713787</c:v>
                </c:pt>
                <c:pt idx="108">
                  <c:v>0.28711035421746289</c:v>
                </c:pt>
                <c:pt idx="109">
                  <c:v>0.18128800512565502</c:v>
                </c:pt>
                <c:pt idx="110">
                  <c:v>9.5491502812525553E-2</c:v>
                </c:pt>
                <c:pt idx="111">
                  <c:v>3.5111757055874104E-2</c:v>
                </c:pt>
                <c:pt idx="112">
                  <c:v>3.9426493427608955E-3</c:v>
                </c:pt>
              </c:numCache>
            </c:numRef>
          </c:yVal>
          <c:smooth val="0"/>
          <c:extLst>
            <c:ext xmlns:c16="http://schemas.microsoft.com/office/drawing/2014/chart" uri="{C3380CC4-5D6E-409C-BE32-E72D297353CC}">
              <c16:uniqueId val="{00000000-D8BC-4220-821E-DA0EAFEEEE87}"/>
            </c:ext>
          </c:extLst>
        </c:ser>
        <c:ser>
          <c:idx val="1"/>
          <c:order val="1"/>
          <c:tx>
            <c:v>mesh</c:v>
          </c:tx>
          <c:spPr>
            <a:ln w="41275">
              <a:solidFill>
                <a:schemeClr val="tx1">
                  <a:lumMod val="85000"/>
                  <a:lumOff val="15000"/>
                </a:schemeClr>
              </a:solidFill>
            </a:ln>
          </c:spPr>
          <c:marker>
            <c:symbol val="none"/>
          </c:marker>
          <c:xVal>
            <c:numRef>
              <c:f>Trochoid!$I$5:$I$52</c:f>
              <c:numCache>
                <c:formatCode>General</c:formatCode>
                <c:ptCount val="48"/>
                <c:pt idx="0">
                  <c:v>0.29840622763423397</c:v>
                </c:pt>
                <c:pt idx="1">
                  <c:v>0.47422735529643445</c:v>
                </c:pt>
                <c:pt idx="2">
                  <c:v>0.55244717418524225</c:v>
                </c:pt>
                <c:pt idx="3">
                  <c:v>0.76626666167821522</c:v>
                </c:pt>
                <c:pt idx="4">
                  <c:v>0.9622163962751008</c:v>
                </c:pt>
                <c:pt idx="5">
                  <c:v>1.0377836037248993</c:v>
                </c:pt>
                <c:pt idx="6">
                  <c:v>1.2337333383217848</c:v>
                </c:pt>
                <c:pt idx="7">
                  <c:v>1.4475528258147576</c:v>
                </c:pt>
                <c:pt idx="8">
                  <c:v>1.5257726447035658</c:v>
                </c:pt>
                <c:pt idx="9">
                  <c:v>1.7015937723657659</c:v>
                </c:pt>
                <c:pt idx="10">
                  <c:v>1.9299013364214135</c:v>
                </c:pt>
                <c:pt idx="11">
                  <c:v>2.0159123162949144</c:v>
                </c:pt>
                <c:pt idx="12">
                  <c:v>2.1706107373853767</c:v>
                </c:pt>
                <c:pt idx="13">
                  <c:v>2.4091143625364344</c:v>
                </c:pt>
                <c:pt idx="14">
                  <c:v>2.5075655056417574</c:v>
                </c:pt>
                <c:pt idx="15">
                  <c:v>2.6414743378612107</c:v>
                </c:pt>
                <c:pt idx="16">
                  <c:v>2.8852413526233009</c:v>
                </c:pt>
                <c:pt idx="17">
                  <c:v>3</c:v>
                </c:pt>
                <c:pt idx="18">
                  <c:v>3.1147586473766991</c:v>
                </c:pt>
                <c:pt idx="19">
                  <c:v>3.3585256621387893</c:v>
                </c:pt>
                <c:pt idx="20">
                  <c:v>3.4924344943582426</c:v>
                </c:pt>
                <c:pt idx="21">
                  <c:v>3.5908856374635656</c:v>
                </c:pt>
                <c:pt idx="22">
                  <c:v>3.8293892626146233</c:v>
                </c:pt>
                <c:pt idx="23">
                  <c:v>3.9840876837050856</c:v>
                </c:pt>
                <c:pt idx="24">
                  <c:v>4.0700986635785865</c:v>
                </c:pt>
                <c:pt idx="25">
                  <c:v>4.2984062276342341</c:v>
                </c:pt>
                <c:pt idx="26">
                  <c:v>4.4742273552964349</c:v>
                </c:pt>
                <c:pt idx="27">
                  <c:v>4.5524471741852421</c:v>
                </c:pt>
                <c:pt idx="28">
                  <c:v>4.7662666616782143</c:v>
                </c:pt>
                <c:pt idx="29">
                  <c:v>4.9622163962751005</c:v>
                </c:pt>
                <c:pt idx="30">
                  <c:v>5.0377836037248995</c:v>
                </c:pt>
                <c:pt idx="31">
                  <c:v>5.2337333383217848</c:v>
                </c:pt>
                <c:pt idx="32">
                  <c:v>5.4475528258147579</c:v>
                </c:pt>
                <c:pt idx="33">
                  <c:v>5.525772644703566</c:v>
                </c:pt>
                <c:pt idx="34">
                  <c:v>5.701593772365765</c:v>
                </c:pt>
                <c:pt idx="35">
                  <c:v>5.9299013364214135</c:v>
                </c:pt>
                <c:pt idx="36">
                  <c:v>6.0159123162949149</c:v>
                </c:pt>
                <c:pt idx="37">
                  <c:v>6.1706107373853767</c:v>
                </c:pt>
                <c:pt idx="38">
                  <c:v>6.4091143625364344</c:v>
                </c:pt>
                <c:pt idx="39">
                  <c:v>6.5075655056417574</c:v>
                </c:pt>
                <c:pt idx="40">
                  <c:v>6.6414743378612098</c:v>
                </c:pt>
                <c:pt idx="41">
                  <c:v>6.8852413526233009</c:v>
                </c:pt>
                <c:pt idx="42">
                  <c:v>7</c:v>
                </c:pt>
                <c:pt idx="43">
                  <c:v>7.1147586473766991</c:v>
                </c:pt>
                <c:pt idx="44">
                  <c:v>7.3585256621387902</c:v>
                </c:pt>
                <c:pt idx="45">
                  <c:v>7.4924344943582426</c:v>
                </c:pt>
                <c:pt idx="46">
                  <c:v>7.5908856374635656</c:v>
                </c:pt>
                <c:pt idx="47">
                  <c:v>7.8293892626146233</c:v>
                </c:pt>
              </c:numCache>
            </c:numRef>
          </c:xVal>
          <c:yVal>
            <c:numRef>
              <c:f>Trochoid!$J$5:$J$52</c:f>
              <c:numCache>
                <c:formatCode>General</c:formatCode>
                <c:ptCount val="48"/>
                <c:pt idx="0">
                  <c:v>3.5111757055874382E-2</c:v>
                </c:pt>
                <c:pt idx="1">
                  <c:v>0.86448431371070567</c:v>
                </c:pt>
                <c:pt idx="2">
                  <c:v>0.65450849718747384</c:v>
                </c:pt>
                <c:pt idx="3">
                  <c:v>3.9426493427610065E-3</c:v>
                </c:pt>
                <c:pt idx="4">
                  <c:v>0.76791339748949827</c:v>
                </c:pt>
                <c:pt idx="5">
                  <c:v>0.76791339748949794</c:v>
                </c:pt>
                <c:pt idx="6">
                  <c:v>3.942649342761062E-3</c:v>
                </c:pt>
                <c:pt idx="7">
                  <c:v>0.65450849718747339</c:v>
                </c:pt>
                <c:pt idx="8">
                  <c:v>0.86448431371070633</c:v>
                </c:pt>
                <c:pt idx="9">
                  <c:v>3.5111757055874715E-2</c:v>
                </c:pt>
                <c:pt idx="10">
                  <c:v>0.53139525976465518</c:v>
                </c:pt>
                <c:pt idx="11">
                  <c:v>0.93815334002193185</c:v>
                </c:pt>
                <c:pt idx="12">
                  <c:v>9.5491502812525553E-2</c:v>
                </c:pt>
                <c:pt idx="13">
                  <c:v>0.40630934270713676</c:v>
                </c:pt>
                <c:pt idx="14">
                  <c:v>0.98429158056431587</c:v>
                </c:pt>
                <c:pt idx="15">
                  <c:v>0.18128800512565513</c:v>
                </c:pt>
                <c:pt idx="16">
                  <c:v>0.28711035421746178</c:v>
                </c:pt>
                <c:pt idx="17">
                  <c:v>1</c:v>
                </c:pt>
                <c:pt idx="18">
                  <c:v>0.28711035421746312</c:v>
                </c:pt>
                <c:pt idx="19">
                  <c:v>0.18128800512565396</c:v>
                </c:pt>
                <c:pt idx="20">
                  <c:v>0.98429158056431554</c:v>
                </c:pt>
                <c:pt idx="21">
                  <c:v>0.40630934270713648</c:v>
                </c:pt>
                <c:pt idx="22">
                  <c:v>9.5491502812525719E-2</c:v>
                </c:pt>
                <c:pt idx="23">
                  <c:v>0.93815334002193196</c:v>
                </c:pt>
                <c:pt idx="24">
                  <c:v>0.5313952597646584</c:v>
                </c:pt>
                <c:pt idx="25">
                  <c:v>3.511175705587416E-2</c:v>
                </c:pt>
                <c:pt idx="26">
                  <c:v>0.86448431371070655</c:v>
                </c:pt>
                <c:pt idx="27">
                  <c:v>0.65450849718747817</c:v>
                </c:pt>
                <c:pt idx="28">
                  <c:v>3.9426493427606735E-3</c:v>
                </c:pt>
                <c:pt idx="29">
                  <c:v>0.76791339748949672</c:v>
                </c:pt>
                <c:pt idx="30">
                  <c:v>0.76791339748949872</c:v>
                </c:pt>
                <c:pt idx="31">
                  <c:v>3.9426493427614506E-3</c:v>
                </c:pt>
                <c:pt idx="32">
                  <c:v>0.65450849718747239</c:v>
                </c:pt>
                <c:pt idx="33">
                  <c:v>0.86448431371071055</c:v>
                </c:pt>
                <c:pt idx="34">
                  <c:v>3.511175705587638E-2</c:v>
                </c:pt>
                <c:pt idx="35">
                  <c:v>0.53139525976465241</c:v>
                </c:pt>
                <c:pt idx="36">
                  <c:v>0.93815334002193318</c:v>
                </c:pt>
                <c:pt idx="37">
                  <c:v>9.5491502812527163E-2</c:v>
                </c:pt>
                <c:pt idx="38">
                  <c:v>0.40630934270713753</c:v>
                </c:pt>
                <c:pt idx="39">
                  <c:v>0.98429158056431709</c:v>
                </c:pt>
                <c:pt idx="40">
                  <c:v>0.18128800512565857</c:v>
                </c:pt>
                <c:pt idx="41">
                  <c:v>0.28711035421746089</c:v>
                </c:pt>
                <c:pt idx="42">
                  <c:v>1</c:v>
                </c:pt>
                <c:pt idx="43">
                  <c:v>0.287110354217464</c:v>
                </c:pt>
                <c:pt idx="44">
                  <c:v>0.18128800512565596</c:v>
                </c:pt>
                <c:pt idx="45">
                  <c:v>0.9842915805643162</c:v>
                </c:pt>
                <c:pt idx="46">
                  <c:v>0.40630934270714092</c:v>
                </c:pt>
                <c:pt idx="47">
                  <c:v>9.5491502812525164E-2</c:v>
                </c:pt>
              </c:numCache>
            </c:numRef>
          </c:yVal>
          <c:smooth val="0"/>
          <c:extLst>
            <c:ext xmlns:c16="http://schemas.microsoft.com/office/drawing/2014/chart" uri="{C3380CC4-5D6E-409C-BE32-E72D297353CC}">
              <c16:uniqueId val="{00000001-D8BC-4220-821E-DA0EAFEEEE87}"/>
            </c:ext>
          </c:extLst>
        </c:ser>
        <c:dLbls>
          <c:showLegendKey val="0"/>
          <c:showVal val="0"/>
          <c:showCatName val="0"/>
          <c:showSerName val="0"/>
          <c:showPercent val="0"/>
          <c:showBubbleSize val="0"/>
        </c:dLbls>
        <c:axId val="121106816"/>
        <c:axId val="121108352"/>
      </c:scatterChart>
      <c:valAx>
        <c:axId val="121106816"/>
        <c:scaling>
          <c:orientation val="minMax"/>
          <c:max val="1.75"/>
          <c:min val="0.25"/>
        </c:scaling>
        <c:delete val="1"/>
        <c:axPos val="b"/>
        <c:numFmt formatCode="General" sourceLinked="1"/>
        <c:majorTickMark val="out"/>
        <c:minorTickMark val="none"/>
        <c:tickLblPos val="nextTo"/>
        <c:crossAx val="121108352"/>
        <c:crosses val="autoZero"/>
        <c:crossBetween val="midCat"/>
      </c:valAx>
      <c:valAx>
        <c:axId val="121108352"/>
        <c:scaling>
          <c:orientation val="minMax"/>
          <c:max val="1.5"/>
          <c:min val="0"/>
        </c:scaling>
        <c:delete val="1"/>
        <c:axPos val="l"/>
        <c:majorGridlines>
          <c:spPr>
            <a:ln>
              <a:noFill/>
            </a:ln>
          </c:spPr>
        </c:majorGridlines>
        <c:numFmt formatCode="General" sourceLinked="1"/>
        <c:majorTickMark val="out"/>
        <c:minorTickMark val="none"/>
        <c:tickLblPos val="nextTo"/>
        <c:crossAx val="121106816"/>
        <c:crosses val="autoZero"/>
        <c:crossBetween val="midCat"/>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2"/>
          <c:order val="0"/>
          <c:tx>
            <c:v>trochoids</c:v>
          </c:tx>
          <c:spPr>
            <a:ln>
              <a:solidFill>
                <a:schemeClr val="bg1"/>
              </a:solidFill>
            </a:ln>
          </c:spPr>
          <c:marker>
            <c:symbol val="none"/>
          </c:marker>
          <c:xVal>
            <c:numRef>
              <c:f>Sheet1!$G$5:$G$105</c:f>
              <c:numCache>
                <c:formatCode>General</c:formatCode>
                <c:ptCount val="101"/>
                <c:pt idx="0">
                  <c:v>0</c:v>
                </c:pt>
                <c:pt idx="1">
                  <c:v>6.8604740235343308E-3</c:v>
                </c:pt>
                <c:pt idx="2">
                  <c:v>1.3733338321784788E-2</c:v>
                </c:pt>
                <c:pt idx="3">
                  <c:v>2.0630934270713767E-2</c:v>
                </c:pt>
                <c:pt idx="4">
                  <c:v>2.7565505641757262E-2</c:v>
                </c:pt>
                <c:pt idx="5">
                  <c:v>3.4549150281252633E-2</c:v>
                </c:pt>
                <c:pt idx="6">
                  <c:v>4.1593772365766099E-2</c:v>
                </c:pt>
                <c:pt idx="7">
                  <c:v>4.8711035421746374E-2</c:v>
                </c:pt>
                <c:pt idx="8">
                  <c:v>5.5912316294914235E-2</c:v>
                </c:pt>
                <c:pt idx="9">
                  <c:v>6.3208660251050167E-2</c:v>
                </c:pt>
                <c:pt idx="10">
                  <c:v>7.0610737385376349E-2</c:v>
                </c:pt>
                <c:pt idx="11">
                  <c:v>7.8128800512565516E-2</c:v>
                </c:pt>
                <c:pt idx="12">
                  <c:v>8.5772644703565562E-2</c:v>
                </c:pt>
                <c:pt idx="13">
                  <c:v>9.3551568628929424E-2</c:v>
                </c:pt>
                <c:pt idx="14">
                  <c:v>0.10147433786121055</c:v>
                </c:pt>
                <c:pt idx="15">
                  <c:v>0.10954915028125262</c:v>
                </c:pt>
                <c:pt idx="16">
                  <c:v>0.11778360372489924</c:v>
                </c:pt>
                <c:pt idx="17">
                  <c:v>0.12618466599780681</c:v>
                </c:pt>
                <c:pt idx="18">
                  <c:v>0.13475864737669901</c:v>
                </c:pt>
                <c:pt idx="19">
                  <c:v>0.14351117570558744</c:v>
                </c:pt>
                <c:pt idx="20">
                  <c:v>0.15244717418524234</c:v>
                </c:pt>
                <c:pt idx="21">
                  <c:v>0.16157084194356844</c:v>
                </c:pt>
                <c:pt idx="22">
                  <c:v>0.17088563746356555</c:v>
                </c:pt>
                <c:pt idx="23">
                  <c:v>0.18039426493427613</c:v>
                </c:pt>
                <c:pt idx="24">
                  <c:v>0.1900986635785864</c:v>
                </c:pt>
                <c:pt idx="25">
                  <c:v>0.2</c:v>
                </c:pt>
                <c:pt idx="26">
                  <c:v>0.21009866357858642</c:v>
                </c:pt>
                <c:pt idx="27">
                  <c:v>0.22039426493427614</c:v>
                </c:pt>
                <c:pt idx="28">
                  <c:v>0.23088563746356561</c:v>
                </c:pt>
                <c:pt idx="29">
                  <c:v>0.24157084194356843</c:v>
                </c:pt>
                <c:pt idx="30">
                  <c:v>0.25244717418524232</c:v>
                </c:pt>
                <c:pt idx="31">
                  <c:v>0.26351117570558741</c:v>
                </c:pt>
                <c:pt idx="32">
                  <c:v>0.27475864737669903</c:v>
                </c:pt>
                <c:pt idx="33">
                  <c:v>0.28618466599780684</c:v>
                </c:pt>
                <c:pt idx="34">
                  <c:v>0.29778360372489926</c:v>
                </c:pt>
                <c:pt idx="35">
                  <c:v>0.30954915028125263</c:v>
                </c:pt>
                <c:pt idx="36">
                  <c:v>0.32147433786121049</c:v>
                </c:pt>
                <c:pt idx="37">
                  <c:v>0.33355156862892943</c:v>
                </c:pt>
                <c:pt idx="38">
                  <c:v>0.34577264470356556</c:v>
                </c:pt>
                <c:pt idx="39">
                  <c:v>0.35812880051256551</c:v>
                </c:pt>
                <c:pt idx="40">
                  <c:v>0.37061073738537637</c:v>
                </c:pt>
                <c:pt idx="41">
                  <c:v>0.3832086602510501</c:v>
                </c:pt>
                <c:pt idx="42">
                  <c:v>0.39591231629491419</c:v>
                </c:pt>
                <c:pt idx="43">
                  <c:v>0.40871103542174636</c:v>
                </c:pt>
                <c:pt idx="44">
                  <c:v>0.42159377236576612</c:v>
                </c:pt>
                <c:pt idx="45">
                  <c:v>0.43454915028125263</c:v>
                </c:pt>
                <c:pt idx="46">
                  <c:v>0.44756550564175729</c:v>
                </c:pt>
                <c:pt idx="47">
                  <c:v>0.46063093427071372</c:v>
                </c:pt>
                <c:pt idx="48">
                  <c:v>0.47373333832178477</c:v>
                </c:pt>
                <c:pt idx="49">
                  <c:v>0.48686047402353433</c:v>
                </c:pt>
                <c:pt idx="50">
                  <c:v>0.5</c:v>
                </c:pt>
                <c:pt idx="51">
                  <c:v>0.51313952597646573</c:v>
                </c:pt>
                <c:pt idx="52">
                  <c:v>0.52626666167821523</c:v>
                </c:pt>
                <c:pt idx="53">
                  <c:v>0.53936906572928622</c:v>
                </c:pt>
                <c:pt idx="54">
                  <c:v>0.55243449435824277</c:v>
                </c:pt>
                <c:pt idx="55">
                  <c:v>0.56545084971874748</c:v>
                </c:pt>
                <c:pt idx="56">
                  <c:v>0.57840622763423399</c:v>
                </c:pt>
                <c:pt idx="57">
                  <c:v>0.59128896457825353</c:v>
                </c:pt>
                <c:pt idx="58">
                  <c:v>0.6040876837050857</c:v>
                </c:pt>
                <c:pt idx="59">
                  <c:v>0.61679133974894984</c:v>
                </c:pt>
                <c:pt idx="60">
                  <c:v>0.62938926261462358</c:v>
                </c:pt>
                <c:pt idx="61">
                  <c:v>0.64187119948743443</c:v>
                </c:pt>
                <c:pt idx="62">
                  <c:v>0.65422735529643439</c:v>
                </c:pt>
                <c:pt idx="63">
                  <c:v>0.66644843137107057</c:v>
                </c:pt>
                <c:pt idx="64">
                  <c:v>0.67852566213878951</c:v>
                </c:pt>
                <c:pt idx="65">
                  <c:v>0.69045084971874737</c:v>
                </c:pt>
                <c:pt idx="66">
                  <c:v>0.7022163962751008</c:v>
                </c:pt>
                <c:pt idx="67">
                  <c:v>0.71381533400219321</c:v>
                </c:pt>
                <c:pt idx="68">
                  <c:v>0.72524135262330103</c:v>
                </c:pt>
                <c:pt idx="69">
                  <c:v>0.73648882429441254</c:v>
                </c:pt>
                <c:pt idx="70">
                  <c:v>0.74755282581475768</c:v>
                </c:pt>
                <c:pt idx="71">
                  <c:v>0.75842915805643152</c:v>
                </c:pt>
                <c:pt idx="72">
                  <c:v>0.76911436253643439</c:v>
                </c:pt>
                <c:pt idx="73">
                  <c:v>0.77960573506572384</c:v>
                </c:pt>
                <c:pt idx="74">
                  <c:v>0.78990133642141358</c:v>
                </c:pt>
                <c:pt idx="75">
                  <c:v>0.8</c:v>
                </c:pt>
                <c:pt idx="76">
                  <c:v>0.8099013364214136</c:v>
                </c:pt>
                <c:pt idx="77">
                  <c:v>0.81960573506572387</c:v>
                </c:pt>
                <c:pt idx="78">
                  <c:v>0.82911436253643445</c:v>
                </c:pt>
                <c:pt idx="79">
                  <c:v>0.83842915805643159</c:v>
                </c:pt>
                <c:pt idx="80">
                  <c:v>0.84755282581475777</c:v>
                </c:pt>
                <c:pt idx="81">
                  <c:v>0.85648882429441264</c:v>
                </c:pt>
                <c:pt idx="82">
                  <c:v>0.86524135262330093</c:v>
                </c:pt>
                <c:pt idx="83">
                  <c:v>0.87381533400219313</c:v>
                </c:pt>
                <c:pt idx="84">
                  <c:v>0.88221639627510073</c:v>
                </c:pt>
                <c:pt idx="85">
                  <c:v>0.89045084971874733</c:v>
                </c:pt>
                <c:pt idx="86">
                  <c:v>0.89852566213878948</c:v>
                </c:pt>
                <c:pt idx="87">
                  <c:v>0.90644843137107056</c:v>
                </c:pt>
                <c:pt idx="88">
                  <c:v>0.9142273552964344</c:v>
                </c:pt>
                <c:pt idx="89">
                  <c:v>0.92187119948743446</c:v>
                </c:pt>
                <c:pt idx="90">
                  <c:v>0.92938926261462373</c:v>
                </c:pt>
                <c:pt idx="91">
                  <c:v>0.93679133974894979</c:v>
                </c:pt>
                <c:pt idx="92">
                  <c:v>0.94408768370508578</c:v>
                </c:pt>
                <c:pt idx="93">
                  <c:v>0.95128896457825363</c:v>
                </c:pt>
                <c:pt idx="94">
                  <c:v>0.95840622763423389</c:v>
                </c:pt>
                <c:pt idx="95">
                  <c:v>0.96545084971874728</c:v>
                </c:pt>
                <c:pt idx="96">
                  <c:v>0.9724344943582427</c:v>
                </c:pt>
                <c:pt idx="97">
                  <c:v>0.97936906572928617</c:v>
                </c:pt>
                <c:pt idx="98">
                  <c:v>0.9862666616782152</c:v>
                </c:pt>
                <c:pt idx="99">
                  <c:v>0.99313952597646571</c:v>
                </c:pt>
                <c:pt idx="100">
                  <c:v>1</c:v>
                </c:pt>
              </c:numCache>
            </c:numRef>
          </c:xVal>
          <c:yVal>
            <c:numRef>
              <c:f>Sheet1!$H$5:$H$105</c:f>
              <c:numCache>
                <c:formatCode>General</c:formatCode>
                <c:ptCount val="101"/>
                <c:pt idx="0">
                  <c:v>1</c:v>
                </c:pt>
                <c:pt idx="1">
                  <c:v>0.99901336421413578</c:v>
                </c:pt>
                <c:pt idx="2">
                  <c:v>0.99605735065723899</c:v>
                </c:pt>
                <c:pt idx="3">
                  <c:v>0.99114362536434442</c:v>
                </c:pt>
                <c:pt idx="4">
                  <c:v>0.98429158056431554</c:v>
                </c:pt>
                <c:pt idx="5">
                  <c:v>0.97552825814757682</c:v>
                </c:pt>
                <c:pt idx="6">
                  <c:v>0.96488824294412567</c:v>
                </c:pt>
                <c:pt idx="7">
                  <c:v>0.95241352623300979</c:v>
                </c:pt>
                <c:pt idx="8">
                  <c:v>0.93815334002193174</c:v>
                </c:pt>
                <c:pt idx="9">
                  <c:v>0.92216396275100754</c:v>
                </c:pt>
                <c:pt idx="10">
                  <c:v>0.90450849718747373</c:v>
                </c:pt>
                <c:pt idx="11">
                  <c:v>0.88525662138789463</c:v>
                </c:pt>
                <c:pt idx="12">
                  <c:v>0.86448431371070578</c:v>
                </c:pt>
                <c:pt idx="13">
                  <c:v>0.84227355296434436</c:v>
                </c:pt>
                <c:pt idx="14">
                  <c:v>0.81871199487434487</c:v>
                </c:pt>
                <c:pt idx="15">
                  <c:v>0.79389262614623657</c:v>
                </c:pt>
                <c:pt idx="16">
                  <c:v>0.76791339748949827</c:v>
                </c:pt>
                <c:pt idx="17">
                  <c:v>0.74087683705085761</c:v>
                </c:pt>
                <c:pt idx="18">
                  <c:v>0.71288964578253633</c:v>
                </c:pt>
                <c:pt idx="19">
                  <c:v>0.68406227634233907</c:v>
                </c:pt>
                <c:pt idx="20">
                  <c:v>0.65450849718747373</c:v>
                </c:pt>
                <c:pt idx="21">
                  <c:v>0.62434494358242754</c:v>
                </c:pt>
                <c:pt idx="22">
                  <c:v>0.59369065729286241</c:v>
                </c:pt>
                <c:pt idx="23">
                  <c:v>0.56266661678215213</c:v>
                </c:pt>
                <c:pt idx="24">
                  <c:v>0.53139525976465674</c:v>
                </c:pt>
                <c:pt idx="25">
                  <c:v>0.5</c:v>
                </c:pt>
                <c:pt idx="26">
                  <c:v>0.46860474023534332</c:v>
                </c:pt>
                <c:pt idx="27">
                  <c:v>0.43733338321784782</c:v>
                </c:pt>
                <c:pt idx="28">
                  <c:v>0.40630934270713759</c:v>
                </c:pt>
                <c:pt idx="29">
                  <c:v>0.37565505641757269</c:v>
                </c:pt>
                <c:pt idx="30">
                  <c:v>0.34549150281252633</c:v>
                </c:pt>
                <c:pt idx="31">
                  <c:v>0.31593772365766104</c:v>
                </c:pt>
                <c:pt idx="32">
                  <c:v>0.28711035421746367</c:v>
                </c:pt>
                <c:pt idx="33">
                  <c:v>0.25912316294914228</c:v>
                </c:pt>
                <c:pt idx="34">
                  <c:v>0.23208660251050156</c:v>
                </c:pt>
                <c:pt idx="35">
                  <c:v>0.20610737385376349</c:v>
                </c:pt>
                <c:pt idx="36">
                  <c:v>0.18128800512565513</c:v>
                </c:pt>
                <c:pt idx="37">
                  <c:v>0.15772644703565564</c:v>
                </c:pt>
                <c:pt idx="38">
                  <c:v>0.13551568628929433</c:v>
                </c:pt>
                <c:pt idx="39">
                  <c:v>0.11474337861210543</c:v>
                </c:pt>
                <c:pt idx="40">
                  <c:v>9.549150281252633E-2</c:v>
                </c:pt>
                <c:pt idx="41">
                  <c:v>7.7836037248992573E-2</c:v>
                </c:pt>
                <c:pt idx="42">
                  <c:v>6.1846659978068319E-2</c:v>
                </c:pt>
                <c:pt idx="43">
                  <c:v>4.7586473766990323E-2</c:v>
                </c:pt>
                <c:pt idx="44">
                  <c:v>3.5111757055874326E-2</c:v>
                </c:pt>
                <c:pt idx="45">
                  <c:v>2.4471741852423234E-2</c:v>
                </c:pt>
                <c:pt idx="46">
                  <c:v>1.5708419435684462E-2</c:v>
                </c:pt>
                <c:pt idx="47">
                  <c:v>8.8563746356556949E-3</c:v>
                </c:pt>
                <c:pt idx="48">
                  <c:v>3.9426493427611176E-3</c:v>
                </c:pt>
                <c:pt idx="49">
                  <c:v>9.8663578586422052E-4</c:v>
                </c:pt>
                <c:pt idx="50">
                  <c:v>0</c:v>
                </c:pt>
                <c:pt idx="51">
                  <c:v>9.8663578586422052E-4</c:v>
                </c:pt>
                <c:pt idx="52">
                  <c:v>3.942649342761062E-3</c:v>
                </c:pt>
                <c:pt idx="53">
                  <c:v>8.8563746356556949E-3</c:v>
                </c:pt>
                <c:pt idx="54">
                  <c:v>1.5708419435684462E-2</c:v>
                </c:pt>
                <c:pt idx="55">
                  <c:v>2.4471741852423234E-2</c:v>
                </c:pt>
                <c:pt idx="56">
                  <c:v>3.5111757055874382E-2</c:v>
                </c:pt>
                <c:pt idx="57">
                  <c:v>4.7586473766990156E-2</c:v>
                </c:pt>
                <c:pt idx="58">
                  <c:v>6.1846659978068153E-2</c:v>
                </c:pt>
                <c:pt idx="59">
                  <c:v>7.7836037248992407E-2</c:v>
                </c:pt>
                <c:pt idx="60">
                  <c:v>9.5491502812526219E-2</c:v>
                </c:pt>
                <c:pt idx="61">
                  <c:v>0.11474337861210537</c:v>
                </c:pt>
                <c:pt idx="62">
                  <c:v>0.13551568628929422</c:v>
                </c:pt>
                <c:pt idx="63">
                  <c:v>0.15772644703565553</c:v>
                </c:pt>
                <c:pt idx="64">
                  <c:v>0.18128800512565524</c:v>
                </c:pt>
                <c:pt idx="65">
                  <c:v>0.20610737385376338</c:v>
                </c:pt>
                <c:pt idx="66">
                  <c:v>0.23208660251050184</c:v>
                </c:pt>
                <c:pt idx="67">
                  <c:v>0.25912316294914239</c:v>
                </c:pt>
                <c:pt idx="68">
                  <c:v>0.28711035421746389</c:v>
                </c:pt>
                <c:pt idx="69">
                  <c:v>0.31593772365766071</c:v>
                </c:pt>
                <c:pt idx="70">
                  <c:v>0.34549150281252622</c:v>
                </c:pt>
                <c:pt idx="71">
                  <c:v>0.37565505641757235</c:v>
                </c:pt>
                <c:pt idx="72">
                  <c:v>0.4063093427071377</c:v>
                </c:pt>
                <c:pt idx="73">
                  <c:v>0.4373333832178477</c:v>
                </c:pt>
                <c:pt idx="74">
                  <c:v>0.46860474023534338</c:v>
                </c:pt>
                <c:pt idx="75">
                  <c:v>0.49999999999999989</c:v>
                </c:pt>
                <c:pt idx="76">
                  <c:v>0.5313952597646564</c:v>
                </c:pt>
                <c:pt idx="77">
                  <c:v>0.56266661678215213</c:v>
                </c:pt>
                <c:pt idx="78">
                  <c:v>0.59369065729286219</c:v>
                </c:pt>
                <c:pt idx="79">
                  <c:v>0.62434494358242743</c:v>
                </c:pt>
                <c:pt idx="80">
                  <c:v>0.65450849718747361</c:v>
                </c:pt>
                <c:pt idx="81">
                  <c:v>0.68406227634233918</c:v>
                </c:pt>
                <c:pt idx="82">
                  <c:v>0.71288964578253589</c:v>
                </c:pt>
                <c:pt idx="83">
                  <c:v>0.7408768370508575</c:v>
                </c:pt>
                <c:pt idx="84">
                  <c:v>0.76791339748949805</c:v>
                </c:pt>
                <c:pt idx="85">
                  <c:v>0.79389262614623646</c:v>
                </c:pt>
                <c:pt idx="86">
                  <c:v>0.81871199487434465</c:v>
                </c:pt>
                <c:pt idx="87">
                  <c:v>0.84227355296434436</c:v>
                </c:pt>
                <c:pt idx="88">
                  <c:v>0.86448431371070567</c:v>
                </c:pt>
                <c:pt idx="89">
                  <c:v>0.88525662138789474</c:v>
                </c:pt>
                <c:pt idx="90">
                  <c:v>0.90450849718747373</c:v>
                </c:pt>
                <c:pt idx="91">
                  <c:v>0.92216396275100765</c:v>
                </c:pt>
                <c:pt idx="92">
                  <c:v>0.93815334002193174</c:v>
                </c:pt>
                <c:pt idx="93">
                  <c:v>0.95241352623300979</c:v>
                </c:pt>
                <c:pt idx="94">
                  <c:v>0.96488824294412556</c:v>
                </c:pt>
                <c:pt idx="95">
                  <c:v>0.97552825814757682</c:v>
                </c:pt>
                <c:pt idx="96">
                  <c:v>0.98429158056431554</c:v>
                </c:pt>
                <c:pt idx="97">
                  <c:v>0.99114362536434442</c:v>
                </c:pt>
                <c:pt idx="98">
                  <c:v>0.99605735065723888</c:v>
                </c:pt>
                <c:pt idx="99">
                  <c:v>0.99901336421413578</c:v>
                </c:pt>
                <c:pt idx="100">
                  <c:v>1</c:v>
                </c:pt>
              </c:numCache>
            </c:numRef>
          </c:yVal>
          <c:smooth val="0"/>
          <c:extLst>
            <c:ext xmlns:c16="http://schemas.microsoft.com/office/drawing/2014/chart" uri="{C3380CC4-5D6E-409C-BE32-E72D297353CC}">
              <c16:uniqueId val="{00000000-EB99-4C18-8664-A60EC5518FF4}"/>
            </c:ext>
          </c:extLst>
        </c:ser>
        <c:ser>
          <c:idx val="3"/>
          <c:order val="1"/>
          <c:tx>
            <c:strRef>
              <c:f>Sheet1!$E$4</c:f>
              <c:strCache>
                <c:ptCount val="1"/>
                <c:pt idx="0">
                  <c:v>parabolic</c:v>
                </c:pt>
              </c:strCache>
            </c:strRef>
          </c:tx>
          <c:spPr>
            <a:ln>
              <a:solidFill>
                <a:schemeClr val="tx1">
                  <a:lumMod val="75000"/>
                  <a:lumOff val="25000"/>
                </a:schemeClr>
              </a:solidFill>
            </a:ln>
          </c:spPr>
          <c:marker>
            <c:symbol val="none"/>
          </c:marker>
          <c:xVal>
            <c:numRef>
              <c:f>Sheet1!$A$5:$A$105</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Sheet1!$E$5:$E$105</c:f>
              <c:numCache>
                <c:formatCode>General</c:formatCode>
                <c:ptCount val="101"/>
                <c:pt idx="0">
                  <c:v>1</c:v>
                </c:pt>
                <c:pt idx="1">
                  <c:v>0.99842519685039355</c:v>
                </c:pt>
                <c:pt idx="2">
                  <c:v>0.99370078740157475</c:v>
                </c:pt>
                <c:pt idx="3">
                  <c:v>0.98582677165354315</c:v>
                </c:pt>
                <c:pt idx="4">
                  <c:v>0.97480314960629932</c:v>
                </c:pt>
                <c:pt idx="5">
                  <c:v>0.96062992125984259</c:v>
                </c:pt>
                <c:pt idx="6">
                  <c:v>0.94330708661417328</c:v>
                </c:pt>
                <c:pt idx="7">
                  <c:v>0.92283464566929119</c:v>
                </c:pt>
                <c:pt idx="8">
                  <c:v>0.89921259842519663</c:v>
                </c:pt>
                <c:pt idx="9">
                  <c:v>0.87244094488188983</c:v>
                </c:pt>
                <c:pt idx="10">
                  <c:v>0.84251968503937025</c:v>
                </c:pt>
                <c:pt idx="11">
                  <c:v>0.80944881889763787</c:v>
                </c:pt>
                <c:pt idx="12">
                  <c:v>0.77322834645669292</c:v>
                </c:pt>
                <c:pt idx="13">
                  <c:v>0.73404825737265411</c:v>
                </c:pt>
                <c:pt idx="14">
                  <c:v>0.69490616621983914</c:v>
                </c:pt>
                <c:pt idx="15">
                  <c:v>0.65683646112600524</c:v>
                </c:pt>
                <c:pt idx="16">
                  <c:v>0.61983914209115276</c:v>
                </c:pt>
                <c:pt idx="17">
                  <c:v>0.58391420911528136</c:v>
                </c:pt>
                <c:pt idx="18">
                  <c:v>0.54906166219839148</c:v>
                </c:pt>
                <c:pt idx="19">
                  <c:v>0.51528150134048256</c:v>
                </c:pt>
                <c:pt idx="20">
                  <c:v>0.48257372654155495</c:v>
                </c:pt>
                <c:pt idx="21">
                  <c:v>0.45093833780160869</c:v>
                </c:pt>
                <c:pt idx="22">
                  <c:v>0.42037533512064351</c:v>
                </c:pt>
                <c:pt idx="23">
                  <c:v>0.39088471849865958</c:v>
                </c:pt>
                <c:pt idx="24">
                  <c:v>0.36246648793565689</c:v>
                </c:pt>
                <c:pt idx="25">
                  <c:v>0.33512064343163539</c:v>
                </c:pt>
                <c:pt idx="26">
                  <c:v>0.30884718498659519</c:v>
                </c:pt>
                <c:pt idx="27">
                  <c:v>0.28364611260053613</c:v>
                </c:pt>
                <c:pt idx="28">
                  <c:v>0.25951742627345842</c:v>
                </c:pt>
                <c:pt idx="29">
                  <c:v>0.23646112600536198</c:v>
                </c:pt>
                <c:pt idx="30">
                  <c:v>0.21447721179624668</c:v>
                </c:pt>
                <c:pt idx="31">
                  <c:v>0.1935656836461126</c:v>
                </c:pt>
                <c:pt idx="32">
                  <c:v>0.17372654155495978</c:v>
                </c:pt>
                <c:pt idx="33">
                  <c:v>0.15495978552278819</c:v>
                </c:pt>
                <c:pt idx="34">
                  <c:v>0.13726541554959781</c:v>
                </c:pt>
                <c:pt idx="35">
                  <c:v>0.12064343163538878</c:v>
                </c:pt>
                <c:pt idx="36">
                  <c:v>0.10509383378016088</c:v>
                </c:pt>
                <c:pt idx="37">
                  <c:v>9.0616621983914222E-2</c:v>
                </c:pt>
                <c:pt idx="38">
                  <c:v>7.7211796246648798E-2</c:v>
                </c:pt>
                <c:pt idx="39">
                  <c:v>6.4879356568364605E-2</c:v>
                </c:pt>
                <c:pt idx="40">
                  <c:v>5.3619302949061635E-2</c:v>
                </c:pt>
                <c:pt idx="41">
                  <c:v>4.3431635388739974E-2</c:v>
                </c:pt>
                <c:pt idx="42">
                  <c:v>3.4316353887399481E-2</c:v>
                </c:pt>
                <c:pt idx="43">
                  <c:v>2.6273458445040219E-2</c:v>
                </c:pt>
                <c:pt idx="44">
                  <c:v>1.9302949061662199E-2</c:v>
                </c:pt>
                <c:pt idx="45">
                  <c:v>1.3404825737265409E-2</c:v>
                </c:pt>
                <c:pt idx="46">
                  <c:v>8.5790884718498564E-3</c:v>
                </c:pt>
                <c:pt idx="47">
                  <c:v>4.8257372654155585E-3</c:v>
                </c:pt>
                <c:pt idx="48">
                  <c:v>2.1447721179624702E-3</c:v>
                </c:pt>
                <c:pt idx="49">
                  <c:v>5.3619302949061754E-4</c:v>
                </c:pt>
                <c:pt idx="50">
                  <c:v>0</c:v>
                </c:pt>
                <c:pt idx="51">
                  <c:v>5.3619302949061754E-4</c:v>
                </c:pt>
                <c:pt idx="52">
                  <c:v>2.1447721179624702E-3</c:v>
                </c:pt>
                <c:pt idx="53">
                  <c:v>4.8257372654155585E-3</c:v>
                </c:pt>
                <c:pt idx="54">
                  <c:v>8.5790884718498807E-3</c:v>
                </c:pt>
                <c:pt idx="55">
                  <c:v>1.3404825737265438E-2</c:v>
                </c:pt>
                <c:pt idx="56">
                  <c:v>1.9302949061662234E-2</c:v>
                </c:pt>
                <c:pt idx="57">
                  <c:v>2.6273458445040178E-2</c:v>
                </c:pt>
                <c:pt idx="58">
                  <c:v>3.4316353887399426E-2</c:v>
                </c:pt>
                <c:pt idx="59">
                  <c:v>4.3431635388739918E-2</c:v>
                </c:pt>
                <c:pt idx="60">
                  <c:v>5.3619302949061635E-2</c:v>
                </c:pt>
                <c:pt idx="61">
                  <c:v>6.4879356568364605E-2</c:v>
                </c:pt>
                <c:pt idx="62">
                  <c:v>7.7211796246648798E-2</c:v>
                </c:pt>
                <c:pt idx="63">
                  <c:v>9.0616621983914222E-2</c:v>
                </c:pt>
                <c:pt idx="64">
                  <c:v>0.10509383378016088</c:v>
                </c:pt>
                <c:pt idx="65">
                  <c:v>0.12064343163538878</c:v>
                </c:pt>
                <c:pt idx="66">
                  <c:v>0.13726541554959792</c:v>
                </c:pt>
                <c:pt idx="67">
                  <c:v>0.15495978552278827</c:v>
                </c:pt>
                <c:pt idx="68">
                  <c:v>0.1737265415549599</c:v>
                </c:pt>
                <c:pt idx="69">
                  <c:v>0.19356568364611249</c:v>
                </c:pt>
                <c:pt idx="70">
                  <c:v>0.21447721179624654</c:v>
                </c:pt>
                <c:pt idx="71">
                  <c:v>0.23646112600536187</c:v>
                </c:pt>
                <c:pt idx="72">
                  <c:v>0.25951742627345842</c:v>
                </c:pt>
                <c:pt idx="73">
                  <c:v>0.28364611260053613</c:v>
                </c:pt>
                <c:pt idx="74">
                  <c:v>0.30884718498659519</c:v>
                </c:pt>
                <c:pt idx="75">
                  <c:v>0.33512064343163539</c:v>
                </c:pt>
                <c:pt idx="76">
                  <c:v>0.36246648793565689</c:v>
                </c:pt>
                <c:pt idx="77">
                  <c:v>0.39088471849865958</c:v>
                </c:pt>
                <c:pt idx="78">
                  <c:v>0.42037533512064351</c:v>
                </c:pt>
                <c:pt idx="79">
                  <c:v>0.45093833780160869</c:v>
                </c:pt>
                <c:pt idx="80">
                  <c:v>0.48257372654155511</c:v>
                </c:pt>
                <c:pt idx="81">
                  <c:v>0.51528150134048278</c:v>
                </c:pt>
                <c:pt idx="82">
                  <c:v>0.54906166219839125</c:v>
                </c:pt>
                <c:pt idx="83">
                  <c:v>0.58391420911528136</c:v>
                </c:pt>
                <c:pt idx="84">
                  <c:v>0.61983914209115276</c:v>
                </c:pt>
                <c:pt idx="85">
                  <c:v>0.65683646112600524</c:v>
                </c:pt>
                <c:pt idx="86">
                  <c:v>0.69490616621983914</c:v>
                </c:pt>
                <c:pt idx="87">
                  <c:v>0.73404825737265411</c:v>
                </c:pt>
                <c:pt idx="88">
                  <c:v>0.77322834645669292</c:v>
                </c:pt>
                <c:pt idx="89">
                  <c:v>0.80944881889763787</c:v>
                </c:pt>
                <c:pt idx="90">
                  <c:v>0.84251968503937025</c:v>
                </c:pt>
                <c:pt idx="91">
                  <c:v>0.87244094488188983</c:v>
                </c:pt>
                <c:pt idx="92">
                  <c:v>0.89921259842519696</c:v>
                </c:pt>
                <c:pt idx="93">
                  <c:v>0.92283464566929141</c:v>
                </c:pt>
                <c:pt idx="94">
                  <c:v>0.94330708661417328</c:v>
                </c:pt>
                <c:pt idx="95">
                  <c:v>0.96062992125984248</c:v>
                </c:pt>
                <c:pt idx="96">
                  <c:v>0.97480314960629921</c:v>
                </c:pt>
                <c:pt idx="97">
                  <c:v>0.98582677165354327</c:v>
                </c:pt>
                <c:pt idx="98">
                  <c:v>0.99370078740157475</c:v>
                </c:pt>
                <c:pt idx="99">
                  <c:v>0.99842519685039355</c:v>
                </c:pt>
                <c:pt idx="100">
                  <c:v>1</c:v>
                </c:pt>
              </c:numCache>
            </c:numRef>
          </c:yVal>
          <c:smooth val="0"/>
          <c:extLst>
            <c:ext xmlns:c16="http://schemas.microsoft.com/office/drawing/2014/chart" uri="{C3380CC4-5D6E-409C-BE32-E72D297353CC}">
              <c16:uniqueId val="{00000001-EB99-4C18-8664-A60EC5518FF4}"/>
            </c:ext>
          </c:extLst>
        </c:ser>
        <c:dLbls>
          <c:showLegendKey val="0"/>
          <c:showVal val="0"/>
          <c:showCatName val="0"/>
          <c:showSerName val="0"/>
          <c:showPercent val="0"/>
          <c:showBubbleSize val="0"/>
        </c:dLbls>
        <c:axId val="121222272"/>
        <c:axId val="121223808"/>
      </c:scatterChart>
      <c:valAx>
        <c:axId val="121222272"/>
        <c:scaling>
          <c:orientation val="minMax"/>
          <c:max val="1"/>
        </c:scaling>
        <c:delete val="0"/>
        <c:axPos val="b"/>
        <c:numFmt formatCode="General" sourceLinked="1"/>
        <c:majorTickMark val="out"/>
        <c:minorTickMark val="none"/>
        <c:tickLblPos val="nextTo"/>
        <c:spPr>
          <a:ln>
            <a:solidFill>
              <a:schemeClr val="bg1">
                <a:lumMod val="75000"/>
              </a:schemeClr>
            </a:solidFill>
          </a:ln>
        </c:spPr>
        <c:crossAx val="121223808"/>
        <c:crosses val="autoZero"/>
        <c:crossBetween val="midCat"/>
        <c:majorUnit val="0.125"/>
      </c:valAx>
      <c:valAx>
        <c:axId val="121223808"/>
        <c:scaling>
          <c:orientation val="minMax"/>
          <c:max val="1.5"/>
          <c:min val="-0.5"/>
        </c:scaling>
        <c:delete val="0"/>
        <c:axPos val="l"/>
        <c:majorGridlines>
          <c:spPr>
            <a:ln>
              <a:solidFill>
                <a:schemeClr val="bg1">
                  <a:lumMod val="75000"/>
                </a:schemeClr>
              </a:solidFill>
            </a:ln>
          </c:spPr>
        </c:majorGridlines>
        <c:numFmt formatCode="General" sourceLinked="1"/>
        <c:majorTickMark val="out"/>
        <c:minorTickMark val="none"/>
        <c:tickLblPos val="nextTo"/>
        <c:spPr>
          <a:ln>
            <a:solidFill>
              <a:schemeClr val="bg1">
                <a:lumMod val="75000"/>
              </a:schemeClr>
            </a:solidFill>
          </a:ln>
        </c:spPr>
        <c:crossAx val="121222272"/>
        <c:crosses val="autoZero"/>
        <c:crossBetween val="midCat"/>
        <c:majorUnit val="0.5"/>
      </c:valAx>
    </c:plotArea>
    <c:plotVisOnly val="1"/>
    <c:dispBlanksAs val="gap"/>
    <c:showDLblsOverMax val="0"/>
  </c:chart>
  <c:txPr>
    <a:bodyPr/>
    <a:lstStyle/>
    <a:p>
      <a:pPr>
        <a:defRPr>
          <a:solidFill>
            <a:schemeClr val="bg1">
              <a:lumMod val="50000"/>
            </a:schemeClr>
          </a:solidFill>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1B7DC9-649C-4EA9-8A1C-12B3C8BD828E}" type="datetimeFigureOut">
              <a:rPr lang="en-GB" smtClean="0"/>
              <a:t>31/10/2021</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0C1879-8404-4A0E-ADDB-9826A234D67E}" type="slidenum">
              <a:rPr lang="en-GB" smtClean="0"/>
              <a:t>‹#›</a:t>
            </a:fld>
            <a:endParaRPr lang="en-GB"/>
          </a:p>
        </p:txBody>
      </p:sp>
    </p:spTree>
    <p:extLst>
      <p:ext uri="{BB962C8B-B14F-4D97-AF65-F5344CB8AC3E}">
        <p14:creationId xmlns:p14="http://schemas.microsoft.com/office/powerpoint/2010/main" val="339984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hatonearth.olehnielsen.dk/oceanwaves.asp"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crytek.com/cryengine/presentation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whatonearth.olehnielsen.dk/oceanwaves.asp"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890C1879-8404-4A0E-ADDB-9826A234D67E}" type="slidenum">
              <a:rPr lang="en-GB" smtClean="0"/>
              <a:t>1</a:t>
            </a:fld>
            <a:endParaRPr lang="en-GB"/>
          </a:p>
        </p:txBody>
      </p:sp>
    </p:spTree>
    <p:extLst>
      <p:ext uri="{BB962C8B-B14F-4D97-AF65-F5344CB8AC3E}">
        <p14:creationId xmlns:p14="http://schemas.microsoft.com/office/powerpoint/2010/main" val="1713566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Doing a full fluid </a:t>
            </a:r>
            <a:r>
              <a:rPr lang="en-GB" baseline="0" dirty="0" err="1"/>
              <a:t>sim</a:t>
            </a:r>
            <a:r>
              <a:rPr lang="en-GB" baseline="0" dirty="0"/>
              <a:t> is still out of reach for games.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Compress the shape by dividing it into two levels.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Global shape is the base ocean shape that is repeated over the entire ocean surface.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Local shape adds some localised deviation to the shape to meet art and design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Also normal maps are used to hallucinate high </a:t>
            </a:r>
            <a:r>
              <a:rPr lang="en-GB" baseline="0" dirty="0" err="1"/>
              <a:t>freq</a:t>
            </a:r>
            <a:r>
              <a:rPr lang="en-GB" baseline="0" dirty="0"/>
              <a:t> waves on the surface. We’ll look at these later.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890C1879-8404-4A0E-ADDB-9826A234D67E}" type="slidenum">
              <a:rPr lang="en-GB" smtClean="0"/>
              <a:t>10</a:t>
            </a:fld>
            <a:endParaRPr lang="en-GB"/>
          </a:p>
        </p:txBody>
      </p:sp>
    </p:spTree>
    <p:extLst>
      <p:ext uri="{BB962C8B-B14F-4D97-AF65-F5344CB8AC3E}">
        <p14:creationId xmlns:p14="http://schemas.microsoft.com/office/powerpoint/2010/main" val="267280314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assumes that the end points of the line lie exactly on tree</a:t>
            </a:r>
            <a:r>
              <a:rPr lang="en-GB" baseline="0" dirty="0"/>
              <a:t> levels i.e. log2 is returning an integer. If not then the residue at the front and back need to be added as the proportion of the tree level crossed multiplied by 1/k.</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124</a:t>
            </a:fld>
            <a:endParaRPr lang="en-GB"/>
          </a:p>
        </p:txBody>
      </p:sp>
    </p:spTree>
    <p:extLst>
      <p:ext uri="{BB962C8B-B14F-4D97-AF65-F5344CB8AC3E}">
        <p14:creationId xmlns:p14="http://schemas.microsoft.com/office/powerpoint/2010/main" val="24041895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 add derivation.</a:t>
            </a:r>
          </a:p>
        </p:txBody>
      </p:sp>
      <p:sp>
        <p:nvSpPr>
          <p:cNvPr id="4" name="Slide Number Placeholder 3"/>
          <p:cNvSpPr>
            <a:spLocks noGrp="1"/>
          </p:cNvSpPr>
          <p:nvPr>
            <p:ph type="sldNum" sz="quarter" idx="10"/>
          </p:nvPr>
        </p:nvSpPr>
        <p:spPr/>
        <p:txBody>
          <a:bodyPr/>
          <a:lstStyle/>
          <a:p>
            <a:fld id="{890C1879-8404-4A0E-ADDB-9826A234D67E}" type="slidenum">
              <a:rPr lang="en-GB" smtClean="0"/>
              <a:t>126</a:t>
            </a:fld>
            <a:endParaRPr lang="en-GB"/>
          </a:p>
        </p:txBody>
      </p:sp>
    </p:spTree>
    <p:extLst>
      <p:ext uri="{BB962C8B-B14F-4D97-AF65-F5344CB8AC3E}">
        <p14:creationId xmlns:p14="http://schemas.microsoft.com/office/powerpoint/2010/main" val="16885460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shows the screen-space</a:t>
            </a:r>
            <a:r>
              <a:rPr lang="en-GB" baseline="0" dirty="0"/>
              <a:t> uniform detail</a:t>
            </a:r>
          </a:p>
          <a:p>
            <a:r>
              <a:rPr lang="en-GB" baseline="0" dirty="0"/>
              <a:t>Red shows the gradient of this curve</a:t>
            </a:r>
          </a:p>
          <a:p>
            <a:endParaRPr lang="en-GB" baseline="0" dirty="0"/>
          </a:p>
          <a:p>
            <a:r>
              <a:rPr lang="en-GB" baseline="0" dirty="0"/>
              <a:t>In our experiments we split the parabola at boundaries between tree levels and used linear approximations within each level. This allowed us to use the same intersection code as before (line-line instead of line-parabola)</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127</a:t>
            </a:fld>
            <a:endParaRPr lang="en-GB"/>
          </a:p>
        </p:txBody>
      </p:sp>
    </p:spTree>
    <p:extLst>
      <p:ext uri="{BB962C8B-B14F-4D97-AF65-F5344CB8AC3E}">
        <p14:creationId xmlns:p14="http://schemas.microsoft.com/office/powerpoint/2010/main" val="12240585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the gradient of the parabola crosses two, it results</a:t>
            </a:r>
            <a:r>
              <a:rPr lang="en-GB" baseline="0" dirty="0"/>
              <a:t> in a point on the parabola curve that will touch tree branches first (before the rest of the parabola). At this point </a:t>
            </a:r>
            <a:r>
              <a:rPr lang="en-GB" baseline="0" dirty="0" err="1"/>
              <a:t>vert</a:t>
            </a:r>
            <a:r>
              <a:rPr lang="en-GB" baseline="0" dirty="0"/>
              <a:t> rings will ‘pop’ into existence, which is visible and disturbing to the viewer.</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128</a:t>
            </a:fld>
            <a:endParaRPr lang="en-GB"/>
          </a:p>
        </p:txBody>
      </p:sp>
    </p:spTree>
    <p:extLst>
      <p:ext uri="{BB962C8B-B14F-4D97-AF65-F5344CB8AC3E}">
        <p14:creationId xmlns:p14="http://schemas.microsoft.com/office/powerpoint/2010/main" val="14495880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129</a:t>
            </a:fld>
            <a:endParaRPr lang="en-GB"/>
          </a:p>
        </p:txBody>
      </p:sp>
    </p:spTree>
    <p:extLst>
      <p:ext uri="{BB962C8B-B14F-4D97-AF65-F5344CB8AC3E}">
        <p14:creationId xmlns:p14="http://schemas.microsoft.com/office/powerpoint/2010/main" val="3961760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Ideally, take foot print of view </a:t>
            </a:r>
            <a:r>
              <a:rPr lang="en-GB" dirty="0" err="1"/>
              <a:t>frustrum</a:t>
            </a:r>
            <a:r>
              <a:rPr lang="en-GB" dirty="0"/>
              <a:t> on plane, use it to compute focal point of </a:t>
            </a:r>
            <a:r>
              <a:rPr lang="en-GB" dirty="0" err="1"/>
              <a:t>vert</a:t>
            </a:r>
            <a:r>
              <a:rPr lang="en-GB" dirty="0"/>
              <a:t> rings</a:t>
            </a:r>
          </a:p>
          <a:p>
            <a:r>
              <a:rPr lang="en-GB" dirty="0"/>
              <a:t>We did not master this, we used some simple heuristics to move the focal point backwards based on viewing angle and height </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130</a:t>
            </a:fld>
            <a:endParaRPr lang="en-GB"/>
          </a:p>
        </p:txBody>
      </p:sp>
    </p:spTree>
    <p:extLst>
      <p:ext uri="{BB962C8B-B14F-4D97-AF65-F5344CB8AC3E}">
        <p14:creationId xmlns:p14="http://schemas.microsoft.com/office/powerpoint/2010/main" val="3061087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can pin </a:t>
            </a:r>
            <a:r>
              <a:rPr lang="en-GB" dirty="0" err="1"/>
              <a:t>verts</a:t>
            </a:r>
            <a:r>
              <a:rPr lang="en-GB" dirty="0"/>
              <a:t> at the side of the screen</a:t>
            </a:r>
            <a:r>
              <a:rPr lang="en-GB" baseline="0" dirty="0"/>
              <a:t> to make sure they aren’t displaced into the frustum. However we need to know where the </a:t>
            </a:r>
            <a:r>
              <a:rPr lang="en-GB" baseline="0" dirty="0" err="1"/>
              <a:t>vert</a:t>
            </a:r>
            <a:r>
              <a:rPr lang="en-GB" baseline="0" dirty="0"/>
              <a:t> is coming from, because we compute </a:t>
            </a:r>
            <a:r>
              <a:rPr lang="en-GB" baseline="0" dirty="0" err="1"/>
              <a:t>Uvs</a:t>
            </a:r>
            <a:r>
              <a:rPr lang="en-GB" baseline="0" dirty="0"/>
              <a:t> for the </a:t>
            </a:r>
            <a:r>
              <a:rPr lang="en-GB" baseline="0" dirty="0" err="1"/>
              <a:t>vert</a:t>
            </a:r>
            <a:r>
              <a:rPr lang="en-GB" baseline="0" dirty="0"/>
              <a:t> based on its </a:t>
            </a:r>
            <a:r>
              <a:rPr lang="en-GB" baseline="0" dirty="0" err="1"/>
              <a:t>undisplaced</a:t>
            </a:r>
            <a:r>
              <a:rPr lang="en-GB" baseline="0" dirty="0"/>
              <a:t> position. This gives the correct feeling of the surface being displaced horizontally as waves pass.</a:t>
            </a:r>
          </a:p>
          <a:p>
            <a:endParaRPr lang="en-GB" baseline="0" dirty="0"/>
          </a:p>
          <a:p>
            <a:r>
              <a:rPr lang="en-GB" baseline="0" dirty="0"/>
              <a:t>Figuring out where the </a:t>
            </a:r>
            <a:r>
              <a:rPr lang="en-GB" baseline="0" dirty="0" err="1"/>
              <a:t>vert</a:t>
            </a:r>
            <a:r>
              <a:rPr lang="en-GB" baseline="0" dirty="0"/>
              <a:t> is coming from needs to be found via search/iteration in general. Fixed point iteration works well for this, see the previous slides (sampling </a:t>
            </a:r>
            <a:r>
              <a:rPr lang="en-GB" baseline="0" dirty="0" err="1"/>
              <a:t>trochoids</a:t>
            </a:r>
            <a:r>
              <a:rPr lang="en-GB" baseline="0" dirty="0"/>
              <a:t>). Note that this needs to be done just for the edge </a:t>
            </a:r>
            <a:r>
              <a:rPr lang="en-GB" baseline="0" dirty="0" err="1"/>
              <a:t>verts</a:t>
            </a:r>
            <a:r>
              <a:rPr lang="en-GB" baseline="0" dirty="0"/>
              <a:t>.</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131</a:t>
            </a:fld>
            <a:endParaRPr lang="en-GB"/>
          </a:p>
        </p:txBody>
      </p:sp>
    </p:spTree>
    <p:extLst>
      <p:ext uri="{BB962C8B-B14F-4D97-AF65-F5344CB8AC3E}">
        <p14:creationId xmlns:p14="http://schemas.microsoft.com/office/powerpoint/2010/main" val="38697433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a:t>
            </a:r>
            <a:r>
              <a:rPr lang="en-GB" baseline="0" dirty="0"/>
              <a:t> have similar issues of </a:t>
            </a:r>
            <a:r>
              <a:rPr lang="en-GB" baseline="0" dirty="0" err="1"/>
              <a:t>verts</a:t>
            </a:r>
            <a:r>
              <a:rPr lang="en-GB" baseline="0" dirty="0"/>
              <a:t> moving in world space when the camera strafes.</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132</a:t>
            </a:fld>
            <a:endParaRPr lang="en-GB"/>
          </a:p>
        </p:txBody>
      </p:sp>
    </p:spTree>
    <p:extLst>
      <p:ext uri="{BB962C8B-B14F-4D97-AF65-F5344CB8AC3E}">
        <p14:creationId xmlns:p14="http://schemas.microsoft.com/office/powerpoint/2010/main" val="75703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combat</a:t>
            </a:r>
            <a:r>
              <a:rPr lang="en-GB" baseline="0" dirty="0"/>
              <a:t> this we can rotate the mesh as the camera strafes. We need to pick a radius to keep stationary. This is typically in the mid ground (the foreground is highly tessellated, and there wasn’t much shape in the background for us).</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133</a:t>
            </a:fld>
            <a:endParaRPr lang="en-GB"/>
          </a:p>
        </p:txBody>
      </p:sp>
    </p:spTree>
    <p:extLst>
      <p:ext uri="{BB962C8B-B14F-4D97-AF65-F5344CB8AC3E}">
        <p14:creationId xmlns:p14="http://schemas.microsoft.com/office/powerpoint/2010/main" val="33527568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still get movement</a:t>
            </a:r>
            <a:r>
              <a:rPr lang="en-GB" baseline="0" dirty="0"/>
              <a:t> of the </a:t>
            </a:r>
            <a:r>
              <a:rPr lang="en-GB" baseline="0" dirty="0" err="1"/>
              <a:t>vert</a:t>
            </a:r>
            <a:r>
              <a:rPr lang="en-GB" baseline="0" dirty="0"/>
              <a:t> but potentially less.</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134</a:t>
            </a:fld>
            <a:endParaRPr lang="en-GB"/>
          </a:p>
        </p:txBody>
      </p:sp>
    </p:spTree>
    <p:extLst>
      <p:ext uri="{BB962C8B-B14F-4D97-AF65-F5344CB8AC3E}">
        <p14:creationId xmlns:p14="http://schemas.microsoft.com/office/powerpoint/2010/main" val="1673278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Fourier</a:t>
            </a:r>
            <a:r>
              <a:rPr lang="en-GB" baseline="0" dirty="0"/>
              <a:t> synthesis generates something like this – a patch of our ocean surface.</a:t>
            </a:r>
            <a:endParaRPr lang="en-GB" dirty="0"/>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11</a:t>
            </a:fld>
            <a:endParaRPr lang="en-GB"/>
          </a:p>
        </p:txBody>
      </p:sp>
    </p:spTree>
    <p:extLst>
      <p:ext uri="{BB962C8B-B14F-4D97-AF65-F5344CB8AC3E}">
        <p14:creationId xmlns:p14="http://schemas.microsoft.com/office/powerpoint/2010/main" val="29561445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135</a:t>
            </a:fld>
            <a:endParaRPr lang="en-GB"/>
          </a:p>
        </p:txBody>
      </p:sp>
    </p:spTree>
    <p:extLst>
      <p:ext uri="{BB962C8B-B14F-4D97-AF65-F5344CB8AC3E}">
        <p14:creationId xmlns:p14="http://schemas.microsoft.com/office/powerpoint/2010/main" val="3573940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limit the frequencies so we get a </a:t>
            </a:r>
            <a:r>
              <a:rPr lang="en-GB" dirty="0" err="1"/>
              <a:t>tileable</a:t>
            </a:r>
            <a:r>
              <a:rPr lang="en-GB" baseline="0" dirty="0"/>
              <a:t>, </a:t>
            </a:r>
            <a:r>
              <a:rPr lang="en-GB" baseline="0" dirty="0" err="1"/>
              <a:t>loopable</a:t>
            </a:r>
            <a:r>
              <a:rPr lang="en-GB" baseline="0" dirty="0"/>
              <a:t> patch.</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12</a:t>
            </a:fld>
            <a:endParaRPr lang="en-GB"/>
          </a:p>
        </p:txBody>
      </p:sp>
    </p:spTree>
    <p:extLst>
      <p:ext uri="{BB962C8B-B14F-4D97-AF65-F5344CB8AC3E}">
        <p14:creationId xmlns:p14="http://schemas.microsoft.com/office/powerpoint/2010/main" val="1856844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a:t>
            </a:r>
            <a:r>
              <a:rPr lang="en-GB" baseline="0" dirty="0"/>
              <a:t>implementation details.</a:t>
            </a:r>
            <a:endParaRPr lang="en-GB" dirty="0"/>
          </a:p>
          <a:p>
            <a:endParaRPr lang="en-GB" dirty="0"/>
          </a:p>
          <a:p>
            <a:r>
              <a:rPr lang="en-GB" dirty="0"/>
              <a:t>Fixed</a:t>
            </a:r>
            <a:r>
              <a:rPr lang="en-GB" baseline="0" dirty="0"/>
              <a:t> point values – 8bit seemed to be enough precision to store the displacement map. We did the interpolation of data also using fixed point math and then converted to floats afterwards.</a:t>
            </a:r>
            <a:endParaRPr lang="en-GB" dirty="0"/>
          </a:p>
          <a:p>
            <a:endParaRPr lang="en-GB" dirty="0"/>
          </a:p>
          <a:p>
            <a:r>
              <a:rPr lang="en-GB" dirty="0"/>
              <a:t>We did all this on the CPU.</a:t>
            </a:r>
          </a:p>
          <a:p>
            <a:endParaRPr lang="en-GB" dirty="0"/>
          </a:p>
          <a:p>
            <a:r>
              <a:rPr lang="en-GB" dirty="0"/>
              <a:t>I</a:t>
            </a:r>
            <a:r>
              <a:rPr lang="en-GB" baseline="0" dirty="0"/>
              <a:t> guess, if this is done by sampling textures in the vertex </a:t>
            </a:r>
            <a:r>
              <a:rPr lang="en-GB" baseline="0" dirty="0" err="1"/>
              <a:t>shader</a:t>
            </a:r>
            <a:r>
              <a:rPr lang="en-GB" baseline="0" dirty="0"/>
              <a:t>, </a:t>
            </a:r>
            <a:r>
              <a:rPr lang="en-GB" baseline="0" dirty="0" err="1"/>
              <a:t>mipmapping</a:t>
            </a:r>
            <a:r>
              <a:rPr lang="en-GB" baseline="0" dirty="0"/>
              <a:t> will automatically filter out high frequencies (if </a:t>
            </a:r>
            <a:r>
              <a:rPr lang="en-GB" baseline="0" dirty="0" err="1"/>
              <a:t>mip</a:t>
            </a:r>
            <a:r>
              <a:rPr lang="en-GB" baseline="0" dirty="0"/>
              <a:t> maps are enabled?)?</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13</a:t>
            </a:fld>
            <a:endParaRPr lang="en-GB"/>
          </a:p>
        </p:txBody>
      </p:sp>
    </p:spTree>
    <p:extLst>
      <p:ext uri="{BB962C8B-B14F-4D97-AF65-F5344CB8AC3E}">
        <p14:creationId xmlns:p14="http://schemas.microsoft.com/office/powerpoint/2010/main" val="142827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Memory</a:t>
            </a:r>
            <a:r>
              <a:rPr lang="en-GB" baseline="0" dirty="0"/>
              <a:t> is precious on Wii. We decided to look at procedural representations that do not rely on prebaked data.</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14</a:t>
            </a:fld>
            <a:endParaRPr lang="en-GB"/>
          </a:p>
        </p:txBody>
      </p:sp>
    </p:spTree>
    <p:extLst>
      <p:ext uri="{BB962C8B-B14F-4D97-AF65-F5344CB8AC3E}">
        <p14:creationId xmlns:p14="http://schemas.microsoft.com/office/powerpoint/2010/main" val="2873011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Standard shape for deep ocean waves (waves not influenced by ocean floor).</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err="1"/>
              <a:t>Trochoids</a:t>
            </a:r>
            <a:r>
              <a:rPr lang="en-GB" dirty="0"/>
              <a:t> are nice – peaks/crests are important for visual interest.</a:t>
            </a:r>
          </a:p>
          <a:p>
            <a:endParaRPr lang="en-GB" dirty="0"/>
          </a:p>
          <a:p>
            <a:r>
              <a:rPr lang="en-GB" dirty="0"/>
              <a:t>More info: </a:t>
            </a:r>
            <a:r>
              <a:rPr lang="en-GB" dirty="0">
                <a:hlinkClick r:id="rId3"/>
              </a:rPr>
              <a:t>http://whatonearth.olehnielsen.dk/oceanwaves.asp</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15</a:t>
            </a:fld>
            <a:endParaRPr lang="en-GB"/>
          </a:p>
        </p:txBody>
      </p:sp>
    </p:spTree>
    <p:extLst>
      <p:ext uri="{BB962C8B-B14F-4D97-AF65-F5344CB8AC3E}">
        <p14:creationId xmlns:p14="http://schemas.microsoft.com/office/powerpoint/2010/main" val="2303294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Trochoid</a:t>
            </a:r>
            <a:r>
              <a:rPr lang="en-GB" dirty="0"/>
              <a:t> is a parametric equation.</a:t>
            </a:r>
            <a:r>
              <a:rPr lang="en-GB" baseline="0" dirty="0"/>
              <a:t> The parameter can’t be solved for a particular point in space algebraically. While it can be solved iteratively using fixed point iteration, we decided to approximate the </a:t>
            </a:r>
            <a:r>
              <a:rPr lang="en-GB" baseline="0" dirty="0" err="1"/>
              <a:t>trochoid</a:t>
            </a:r>
            <a:r>
              <a:rPr lang="en-GB" baseline="0" dirty="0"/>
              <a:t> shape with a piecewise polynomial.</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16</a:t>
            </a:fld>
            <a:endParaRPr lang="en-GB"/>
          </a:p>
        </p:txBody>
      </p:sp>
    </p:spTree>
    <p:extLst>
      <p:ext uri="{BB962C8B-B14F-4D97-AF65-F5344CB8AC3E}">
        <p14:creationId xmlns:p14="http://schemas.microsoft.com/office/powerpoint/2010/main" val="386670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shape we settled</a:t>
            </a:r>
            <a:r>
              <a:rPr lang="en-GB" baseline="0" dirty="0"/>
              <a:t> on</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17</a:t>
            </a:fld>
            <a:endParaRPr lang="en-GB"/>
          </a:p>
        </p:txBody>
      </p:sp>
    </p:spTree>
    <p:extLst>
      <p:ext uri="{BB962C8B-B14F-4D97-AF65-F5344CB8AC3E}">
        <p14:creationId xmlns:p14="http://schemas.microsoft.com/office/powerpoint/2010/main" val="1112052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constructed by adding three parabolas</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18</a:t>
            </a:fld>
            <a:endParaRPr lang="en-GB"/>
          </a:p>
        </p:txBody>
      </p:sp>
    </p:spTree>
    <p:extLst>
      <p:ext uri="{BB962C8B-B14F-4D97-AF65-F5344CB8AC3E}">
        <p14:creationId xmlns:p14="http://schemas.microsoft.com/office/powerpoint/2010/main" val="3147692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a:t>
            </a:r>
            <a:r>
              <a:rPr lang="en-GB" baseline="0" dirty="0"/>
              <a:t> parameter – cap width – gives sharpness of peak.</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19</a:t>
            </a:fld>
            <a:endParaRPr lang="en-GB"/>
          </a:p>
        </p:txBody>
      </p:sp>
    </p:spTree>
    <p:extLst>
      <p:ext uri="{BB962C8B-B14F-4D97-AF65-F5344CB8AC3E}">
        <p14:creationId xmlns:p14="http://schemas.microsoft.com/office/powerpoint/2010/main" val="3665135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Studio Gobo is a small team</a:t>
            </a:r>
            <a:r>
              <a:rPr lang="en-GB" baseline="0" dirty="0"/>
              <a:t> of talented developers based in Brighton / UK</a:t>
            </a:r>
          </a:p>
          <a:p>
            <a:endParaRPr lang="en-GB" dirty="0"/>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2</a:t>
            </a:fld>
            <a:endParaRPr lang="en-GB"/>
          </a:p>
        </p:txBody>
      </p:sp>
    </p:spTree>
    <p:extLst>
      <p:ext uri="{BB962C8B-B14F-4D97-AF65-F5344CB8AC3E}">
        <p14:creationId xmlns:p14="http://schemas.microsoft.com/office/powerpoint/2010/main" val="2168405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Can tweak sharpness. Could reduce sharpness towards distance to remove high frequencies but we didn’t have time to experiment with this too much.</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20</a:t>
            </a:fld>
            <a:endParaRPr lang="en-GB"/>
          </a:p>
        </p:txBody>
      </p:sp>
    </p:spTree>
    <p:extLst>
      <p:ext uri="{BB962C8B-B14F-4D97-AF65-F5344CB8AC3E}">
        <p14:creationId xmlns:p14="http://schemas.microsoft.com/office/powerpoint/2010/main" val="328404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get a close fit to </a:t>
            </a:r>
            <a:r>
              <a:rPr lang="en-GB" dirty="0" err="1"/>
              <a:t>trochoid</a:t>
            </a:r>
            <a:r>
              <a:rPr lang="en-GB" dirty="0"/>
              <a:t> if we</a:t>
            </a:r>
            <a:r>
              <a:rPr lang="en-GB" baseline="0" dirty="0"/>
              <a:t> choose.</a:t>
            </a:r>
          </a:p>
          <a:p>
            <a:endParaRPr lang="en-GB" baseline="0" dirty="0"/>
          </a:p>
          <a:p>
            <a:r>
              <a:rPr lang="en-GB" baseline="0" dirty="0"/>
              <a:t>For our purposes we tweaked the crest to be as sharp as possible without causing too much interpolation error and/or aliasing.</a:t>
            </a:r>
          </a:p>
          <a:p>
            <a:endParaRPr lang="en-GB" dirty="0"/>
          </a:p>
          <a:p>
            <a:r>
              <a:rPr lang="en-GB" dirty="0"/>
              <a:t>On</a:t>
            </a:r>
            <a:r>
              <a:rPr lang="en-GB" baseline="0" dirty="0"/>
              <a:t> </a:t>
            </a:r>
            <a:r>
              <a:rPr lang="en-GB" baseline="0" dirty="0" err="1"/>
              <a:t>wii</a:t>
            </a:r>
            <a:r>
              <a:rPr lang="en-GB" baseline="0" dirty="0"/>
              <a:t> we summed together three of these waves, travelling at slightly different speeds and directions, which gives a low definition surface but without noticeable repeating in our experience.</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21</a:t>
            </a:fld>
            <a:endParaRPr lang="en-GB"/>
          </a:p>
        </p:txBody>
      </p:sp>
    </p:spTree>
    <p:extLst>
      <p:ext uri="{BB962C8B-B14F-4D97-AF65-F5344CB8AC3E}">
        <p14:creationId xmlns:p14="http://schemas.microsoft.com/office/powerpoint/2010/main" val="328404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Next we want to sprinkle in some local detail.</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890C1879-8404-4A0E-ADDB-9826A234D67E}" type="slidenum">
              <a:rPr lang="en-GB" smtClean="0"/>
              <a:t>22</a:t>
            </a:fld>
            <a:endParaRPr lang="en-GB"/>
          </a:p>
        </p:txBody>
      </p:sp>
    </p:spTree>
    <p:extLst>
      <p:ext uri="{BB962C8B-B14F-4D97-AF65-F5344CB8AC3E}">
        <p14:creationId xmlns:p14="http://schemas.microsoft.com/office/powerpoint/2010/main" val="2672803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solution to control wave heights.</a:t>
            </a:r>
          </a:p>
          <a:p>
            <a:endParaRPr lang="en-GB" dirty="0"/>
          </a:p>
          <a:p>
            <a:r>
              <a:rPr lang="en-GB" dirty="0"/>
              <a:t>A wave height mod has</a:t>
            </a:r>
            <a:r>
              <a:rPr lang="en-GB" baseline="0" dirty="0"/>
              <a:t> </a:t>
            </a:r>
            <a:r>
              <a:rPr lang="en-GB" dirty="0"/>
              <a:t>2 radii</a:t>
            </a:r>
            <a:r>
              <a:rPr lang="en-GB" baseline="0" dirty="0"/>
              <a:t>. Influence blended from 0 to 1 between outer and inner edge.</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Could be done with wave</a:t>
            </a:r>
            <a:r>
              <a:rPr lang="en-GB" baseline="0" dirty="0"/>
              <a:t> particles but its useful to have two radii, and the operation is an </a:t>
            </a:r>
            <a:r>
              <a:rPr lang="en-GB" dirty="0"/>
              <a:t>alpha blend as opposed to additive blend.</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23</a:t>
            </a:fld>
            <a:endParaRPr lang="en-GB"/>
          </a:p>
        </p:txBody>
      </p:sp>
    </p:spTree>
    <p:extLst>
      <p:ext uri="{BB962C8B-B14F-4D97-AF65-F5344CB8AC3E}">
        <p14:creationId xmlns:p14="http://schemas.microsoft.com/office/powerpoint/2010/main" val="355682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way we add local detail is using</a:t>
            </a:r>
            <a:r>
              <a:rPr lang="en-GB" baseline="0" dirty="0"/>
              <a:t> wave particles.</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24</a:t>
            </a:fld>
            <a:endParaRPr lang="en-GB"/>
          </a:p>
        </p:txBody>
      </p:sp>
    </p:spTree>
    <p:extLst>
      <p:ext uri="{BB962C8B-B14F-4D97-AF65-F5344CB8AC3E}">
        <p14:creationId xmlns:p14="http://schemas.microsoft.com/office/powerpoint/2010/main" val="322027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implementation</a:t>
            </a:r>
            <a:r>
              <a:rPr lang="en-GB" baseline="0" dirty="0"/>
              <a:t> the wave particles contributed both water volume and foam values</a:t>
            </a:r>
          </a:p>
          <a:p>
            <a:endParaRPr lang="en-GB" baseline="0" dirty="0"/>
          </a:p>
          <a:p>
            <a:r>
              <a:rPr lang="en-GB" baseline="0" dirty="0"/>
              <a:t>We tethered foam wave particles to floating objects to help them connect with the surface. Moving objects also generated a wake simply by spawning wave particles moving outwards from the object and scaling the wave particle height by the velocity. In the paper from </a:t>
            </a:r>
            <a:r>
              <a:rPr lang="en-GB" baseline="0" dirty="0" err="1"/>
              <a:t>Yuksel</a:t>
            </a:r>
            <a:r>
              <a:rPr lang="en-GB" baseline="0" dirty="0"/>
              <a:t> they preserve water volume which is nice.</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25</a:t>
            </a:fld>
            <a:endParaRPr lang="en-GB"/>
          </a:p>
        </p:txBody>
      </p:sp>
    </p:spTree>
    <p:extLst>
      <p:ext uri="{BB962C8B-B14F-4D97-AF65-F5344CB8AC3E}">
        <p14:creationId xmlns:p14="http://schemas.microsoft.com/office/powerpoint/2010/main" val="777749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a:t>
            </a:r>
            <a:r>
              <a:rPr lang="en-GB" baseline="0" dirty="0"/>
              <a:t> is a cross section profile of a single wave particle. </a:t>
            </a:r>
            <a:r>
              <a:rPr lang="en-GB" baseline="0" dirty="0" err="1"/>
              <a:t>Yuksel</a:t>
            </a:r>
            <a:r>
              <a:rPr lang="en-GB" baseline="0" dirty="0"/>
              <a:t> et al. use a cosine curve to give the wave shape. We use the </a:t>
            </a:r>
            <a:r>
              <a:rPr lang="en-GB" baseline="0" dirty="0" err="1"/>
              <a:t>smoothstep</a:t>
            </a:r>
            <a:r>
              <a:rPr lang="en-GB" baseline="0" dirty="0"/>
              <a:t> function. This allowed us to factor out some terms and use in both the height and derivative computation.</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26</a:t>
            </a:fld>
            <a:endParaRPr lang="en-GB"/>
          </a:p>
        </p:txBody>
      </p:sp>
    </p:spTree>
    <p:extLst>
      <p:ext uri="{BB962C8B-B14F-4D97-AF65-F5344CB8AC3E}">
        <p14:creationId xmlns:p14="http://schemas.microsoft.com/office/powerpoint/2010/main" val="1093025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do a symmetrical parameter offset to get a donut shape</a:t>
            </a:r>
            <a:r>
              <a:rPr lang="en-GB" baseline="0" dirty="0"/>
              <a:t> i.e. a ripple.</a:t>
            </a:r>
          </a:p>
          <a:p>
            <a:endParaRPr lang="en-GB" baseline="0" dirty="0"/>
          </a:p>
          <a:p>
            <a:r>
              <a:rPr lang="en-GB" dirty="0"/>
              <a:t>This is novel as far as</a:t>
            </a:r>
            <a:r>
              <a:rPr lang="en-GB" baseline="0" dirty="0"/>
              <a:t> we know.</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Could probably get a train of ripples by transforming the wave particle parameter.</a:t>
            </a:r>
          </a:p>
          <a:p>
            <a:endParaRPr lang="en-GB" baseline="0" dirty="0"/>
          </a:p>
          <a:p>
            <a:r>
              <a:rPr lang="en-GB" baseline="0" dirty="0"/>
              <a:t>See the appendix for equations.</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27</a:t>
            </a:fld>
            <a:endParaRPr lang="en-GB"/>
          </a:p>
        </p:txBody>
      </p:sp>
    </p:spTree>
    <p:extLst>
      <p:ext uri="{BB962C8B-B14F-4D97-AF65-F5344CB8AC3E}">
        <p14:creationId xmlns:p14="http://schemas.microsoft.com/office/powerpoint/2010/main" val="1318882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positive ripple only – would be</a:t>
            </a:r>
            <a:r>
              <a:rPr lang="en-GB" baseline="0" dirty="0"/>
              <a:t> best to follow it with a negative ripple.</a:t>
            </a:r>
          </a:p>
          <a:p>
            <a:endParaRPr lang="en-GB" baseline="0" dirty="0"/>
          </a:p>
          <a:p>
            <a:r>
              <a:rPr lang="en-GB" baseline="0" dirty="0"/>
              <a:t>Could probably get a train of ripples by transforming the wave particle parameter.</a:t>
            </a:r>
          </a:p>
          <a:p>
            <a:endParaRPr lang="en-GB" baseline="0" dirty="0"/>
          </a:p>
          <a:p>
            <a:r>
              <a:rPr lang="en-GB" baseline="0" dirty="0"/>
              <a:t>Insert sea monster here</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28</a:t>
            </a:fld>
            <a:endParaRPr lang="en-GB"/>
          </a:p>
        </p:txBody>
      </p:sp>
    </p:spTree>
    <p:extLst>
      <p:ext uri="{BB962C8B-B14F-4D97-AF65-F5344CB8AC3E}">
        <p14:creationId xmlns:p14="http://schemas.microsoft.com/office/powerpoint/2010/main" val="3333852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a:t>
            </a:r>
            <a:r>
              <a:rPr lang="en-GB" baseline="0" dirty="0"/>
              <a:t> efficiently evaluate the shape contributed by wave particles, we need a fast way to query them.</a:t>
            </a:r>
          </a:p>
          <a:p>
            <a:endParaRPr lang="en-GB" baseline="0" dirty="0"/>
          </a:p>
          <a:p>
            <a:r>
              <a:rPr lang="en-GB" baseline="0" dirty="0"/>
              <a:t>Use uniform grid.</a:t>
            </a:r>
          </a:p>
          <a:p>
            <a:endParaRPr lang="en-GB" dirty="0"/>
          </a:p>
          <a:p>
            <a:r>
              <a:rPr lang="en-GB" dirty="0"/>
              <a:t>Rasterize</a:t>
            </a:r>
            <a:r>
              <a:rPr lang="en-GB" baseline="0" dirty="0"/>
              <a:t> all possible cells, so that lookup is a single query. This however means that the bucket sizes in the uniform grid have to be larger as every WP is written to 9 cells.</a:t>
            </a:r>
          </a:p>
          <a:p>
            <a:endParaRPr lang="en-GB" dirty="0"/>
          </a:p>
          <a:p>
            <a:r>
              <a:rPr lang="en-GB" dirty="0"/>
              <a:t>Would have been best to have multiple grids to allow for different wave particle kernel widths</a:t>
            </a:r>
            <a:r>
              <a:rPr lang="en-GB" baseline="0" dirty="0"/>
              <a:t> (a uniform grid with cell width c imposes a maximum wave particle kernel radius of c). We ran out of time here </a:t>
            </a:r>
            <a:r>
              <a:rPr lang="en-GB" baseline="0" dirty="0">
                <a:sym typeface="Wingdings" pitchFamily="2" charset="2"/>
              </a:rPr>
              <a:t></a:t>
            </a:r>
            <a:endParaRPr lang="en-GB" baseline="0" dirty="0"/>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29</a:t>
            </a:fld>
            <a:endParaRPr lang="en-GB"/>
          </a:p>
        </p:txBody>
      </p:sp>
    </p:spTree>
    <p:extLst>
      <p:ext uri="{BB962C8B-B14F-4D97-AF65-F5344CB8AC3E}">
        <p14:creationId xmlns:p14="http://schemas.microsoft.com/office/powerpoint/2010/main" val="2430239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a:t>
            </a:r>
            <a:r>
              <a:rPr lang="en-GB" baseline="0" dirty="0"/>
              <a:t> of the amazing people from Studio Gobo that contributed to this work, across code, art and design. There are additional people that made contributions to this work but can’t be named for legal reasons.</a:t>
            </a:r>
            <a:endParaRPr lang="en-GB" baseline="0" dirty="0">
              <a:sym typeface="Wingdings" pitchFamily="2" charset="2"/>
            </a:endParaRPr>
          </a:p>
        </p:txBody>
      </p:sp>
      <p:sp>
        <p:nvSpPr>
          <p:cNvPr id="4" name="Slide Number Placeholder 3"/>
          <p:cNvSpPr>
            <a:spLocks noGrp="1"/>
          </p:cNvSpPr>
          <p:nvPr>
            <p:ph type="sldNum" sz="quarter" idx="10"/>
          </p:nvPr>
        </p:nvSpPr>
        <p:spPr/>
        <p:txBody>
          <a:bodyPr/>
          <a:lstStyle/>
          <a:p>
            <a:fld id="{890C1879-8404-4A0E-ADDB-9826A234D67E}" type="slidenum">
              <a:rPr lang="en-GB" smtClean="0"/>
              <a:t>3</a:t>
            </a:fld>
            <a:endParaRPr lang="en-GB"/>
          </a:p>
        </p:txBody>
      </p:sp>
    </p:spTree>
    <p:extLst>
      <p:ext uri="{BB962C8B-B14F-4D97-AF65-F5344CB8AC3E}">
        <p14:creationId xmlns:p14="http://schemas.microsoft.com/office/powerpoint/2010/main" val="2168405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want to use shape judiciously.</a:t>
            </a:r>
            <a:r>
              <a:rPr lang="en-GB" baseline="0" dirty="0"/>
              <a:t> We’ll have a very limited number of samples later.</a:t>
            </a:r>
          </a:p>
          <a:p>
            <a:endParaRPr lang="en-GB" baseline="0" dirty="0"/>
          </a:p>
          <a:p>
            <a:r>
              <a:rPr lang="en-GB" dirty="0"/>
              <a:t>Insufficient</a:t>
            </a:r>
            <a:r>
              <a:rPr lang="en-GB" baseline="0" dirty="0"/>
              <a:t> sampling leads to large interpolation error and possibly aliasing.</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30</a:t>
            </a:fld>
            <a:endParaRPr lang="en-GB"/>
          </a:p>
        </p:txBody>
      </p:sp>
    </p:spTree>
    <p:extLst>
      <p:ext uri="{BB962C8B-B14F-4D97-AF65-F5344CB8AC3E}">
        <p14:creationId xmlns:p14="http://schemas.microsoft.com/office/powerpoint/2010/main" val="4031814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a:t>
            </a:r>
            <a:r>
              <a:rPr lang="en-GB" baseline="0" dirty="0"/>
              <a:t> really need to be economical on shape.</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31</a:t>
            </a:fld>
            <a:endParaRPr lang="en-GB"/>
          </a:p>
        </p:txBody>
      </p:sp>
    </p:spTree>
    <p:extLst>
      <p:ext uri="{BB962C8B-B14F-4D97-AF65-F5344CB8AC3E}">
        <p14:creationId xmlns:p14="http://schemas.microsoft.com/office/powerpoint/2010/main" val="4031814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only introduce</a:t>
            </a:r>
            <a:r>
              <a:rPr lang="en-GB" baseline="0" dirty="0"/>
              <a:t> shape close to the viewer. Shape is removed in these ways. For the procedural approach we could also make waves smoother (crests less sharp).</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Ramping</a:t>
            </a:r>
            <a:r>
              <a:rPr lang="en-GB" baseline="0" dirty="0"/>
              <a:t> down/scaling </a:t>
            </a:r>
            <a:r>
              <a:rPr lang="en-GB" dirty="0"/>
              <a:t>does not solve </a:t>
            </a:r>
            <a:r>
              <a:rPr lang="en-GB" dirty="0" err="1"/>
              <a:t>undersampling</a:t>
            </a:r>
            <a:r>
              <a:rPr lang="en-GB" dirty="0"/>
              <a:t>/aliasing, but reduces the magnitude of the error</a:t>
            </a:r>
          </a:p>
          <a:p>
            <a:endParaRPr lang="en-GB" dirty="0"/>
          </a:p>
          <a:p>
            <a:r>
              <a:rPr lang="en-GB" dirty="0"/>
              <a:t>Proper</a:t>
            </a:r>
            <a:r>
              <a:rPr lang="en-GB" baseline="0" dirty="0"/>
              <a:t> filtering of </a:t>
            </a:r>
            <a:r>
              <a:rPr lang="en-GB" baseline="0" dirty="0" err="1"/>
              <a:t>fourier</a:t>
            </a:r>
            <a:r>
              <a:rPr lang="en-GB" baseline="0" dirty="0"/>
              <a:t> synthesised surface patches could be performed if we did meshing on the GPU and we were willing to pay for </a:t>
            </a:r>
            <a:r>
              <a:rPr lang="en-GB" baseline="0" dirty="0" err="1"/>
              <a:t>mipmaps</a:t>
            </a:r>
            <a:r>
              <a:rPr lang="en-GB" baseline="0" dirty="0"/>
              <a:t>.</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32</a:t>
            </a:fld>
            <a:endParaRPr lang="en-GB"/>
          </a:p>
        </p:txBody>
      </p:sp>
    </p:spTree>
    <p:extLst>
      <p:ext uri="{BB962C8B-B14F-4D97-AF65-F5344CB8AC3E}">
        <p14:creationId xmlns:p14="http://schemas.microsoft.com/office/powerpoint/2010/main" val="1925771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There</a:t>
            </a:r>
            <a:r>
              <a:rPr lang="en-GB" baseline="0" dirty="0"/>
              <a:t> are many other ways that shape could be described. Could for example have repeated the input coordinate to get a chain or ripples from one wave particle. We found the previous were quick and easy to implement, efficient to compute and gave us a reasonable amount of expressive power.</a:t>
            </a:r>
          </a:p>
          <a:p>
            <a:endParaRPr lang="en-GB" dirty="0"/>
          </a:p>
          <a:p>
            <a:r>
              <a:rPr lang="en-GB" dirty="0"/>
              <a:t>Now that we have the shape, we want</a:t>
            </a:r>
            <a:r>
              <a:rPr lang="en-GB" baseline="0" dirty="0"/>
              <a:t> to sample it to generate the mesh.</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34</a:t>
            </a:fld>
            <a:endParaRPr lang="en-GB"/>
          </a:p>
        </p:txBody>
      </p:sp>
    </p:spTree>
    <p:extLst>
      <p:ext uri="{BB962C8B-B14F-4D97-AF65-F5344CB8AC3E}">
        <p14:creationId xmlns:p14="http://schemas.microsoft.com/office/powerpoint/2010/main" val="2888469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ideally</a:t>
            </a:r>
            <a:r>
              <a:rPr lang="en-GB" baseline="0" dirty="0"/>
              <a:t> we would get alignment of mesh edges with edges/corners of the shape. It seems like there are ways to adjust the topology based on wave direction to get a better alignment of edges to the shape but we didn’t do anything here.</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36</a:t>
            </a:fld>
            <a:endParaRPr lang="en-GB"/>
          </a:p>
        </p:txBody>
      </p:sp>
    </p:spTree>
    <p:extLst>
      <p:ext uri="{BB962C8B-B14F-4D97-AF65-F5344CB8AC3E}">
        <p14:creationId xmlns:p14="http://schemas.microsoft.com/office/powerpoint/2010/main" val="2655074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Mesh needs</a:t>
            </a:r>
            <a:r>
              <a:rPr lang="en-GB" baseline="0" dirty="0"/>
              <a:t> to match shape</a:t>
            </a:r>
          </a:p>
          <a:p>
            <a:endParaRPr lang="en-GB" baseline="0" dirty="0"/>
          </a:p>
          <a:p>
            <a:r>
              <a:rPr lang="en-GB" baseline="0" dirty="0"/>
              <a:t>Globally – concentrate </a:t>
            </a:r>
            <a:r>
              <a:rPr lang="en-GB" baseline="0" dirty="0" err="1"/>
              <a:t>verts</a:t>
            </a:r>
            <a:r>
              <a:rPr lang="en-GB" baseline="0" dirty="0"/>
              <a:t> around the viewer where the shape is</a:t>
            </a:r>
          </a:p>
          <a:p>
            <a:endParaRPr lang="en-GB" baseline="0" dirty="0"/>
          </a:p>
          <a:p>
            <a:r>
              <a:rPr lang="en-GB" baseline="0" dirty="0"/>
              <a:t>Locally – we can also concentrate </a:t>
            </a:r>
            <a:r>
              <a:rPr lang="en-GB" baseline="0" dirty="0" err="1"/>
              <a:t>verts</a:t>
            </a:r>
            <a:r>
              <a:rPr lang="en-GB" baseline="0" dirty="0"/>
              <a:t> based on local frequency content of shape. See appendix for some strategies.</a:t>
            </a:r>
          </a:p>
          <a:p>
            <a:endParaRPr lang="en-GB" baseline="0" dirty="0"/>
          </a:p>
        </p:txBody>
      </p:sp>
      <p:sp>
        <p:nvSpPr>
          <p:cNvPr id="4" name="Slide Number Placeholder 3"/>
          <p:cNvSpPr>
            <a:spLocks noGrp="1"/>
          </p:cNvSpPr>
          <p:nvPr>
            <p:ph type="sldNum" sz="quarter" idx="10"/>
          </p:nvPr>
        </p:nvSpPr>
        <p:spPr/>
        <p:txBody>
          <a:bodyPr/>
          <a:lstStyle/>
          <a:p>
            <a:fld id="{890C1879-8404-4A0E-ADDB-9826A234D67E}" type="slidenum">
              <a:rPr lang="en-GB" smtClean="0"/>
              <a:t>37</a:t>
            </a:fld>
            <a:endParaRPr lang="en-GB"/>
          </a:p>
        </p:txBody>
      </p:sp>
    </p:spTree>
    <p:extLst>
      <p:ext uri="{BB962C8B-B14F-4D97-AF65-F5344CB8AC3E}">
        <p14:creationId xmlns:p14="http://schemas.microsoft.com/office/powerpoint/2010/main" val="832211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Mesh</a:t>
            </a:r>
            <a:r>
              <a:rPr lang="en-GB" baseline="0" dirty="0"/>
              <a:t> </a:t>
            </a:r>
            <a:r>
              <a:rPr lang="en-GB" baseline="0" dirty="0" err="1"/>
              <a:t>verts</a:t>
            </a:r>
            <a:r>
              <a:rPr lang="en-GB" baseline="0" dirty="0"/>
              <a:t> almost completely stationary (bar some blending between detail levels)</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38</a:t>
            </a:fld>
            <a:endParaRPr lang="en-GB"/>
          </a:p>
        </p:txBody>
      </p:sp>
    </p:spTree>
    <p:extLst>
      <p:ext uri="{BB962C8B-B14F-4D97-AF65-F5344CB8AC3E}">
        <p14:creationId xmlns:p14="http://schemas.microsoft.com/office/powerpoint/2010/main" val="3971080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a:t>
            </a:r>
            <a:r>
              <a:rPr lang="en-GB" baseline="0" dirty="0"/>
              <a:t> ruled this out during preproduction based on some guesses about implementation difficulty and runtime efficiency. I don’t have evidence to confirm this though. And it has shipped in AAA titles [Ochoa2012], I believe </a:t>
            </a:r>
            <a:r>
              <a:rPr lang="en-GB" baseline="0" dirty="0" err="1"/>
              <a:t>CryEngine</a:t>
            </a:r>
            <a:r>
              <a:rPr lang="en-GB" baseline="0" dirty="0"/>
              <a:t> uses it too – TODO dig up presentation (</a:t>
            </a:r>
            <a:r>
              <a:rPr lang="en-GB" dirty="0">
                <a:hlinkClick r:id="rId3"/>
              </a:rPr>
              <a:t>http://www.crytek.com/cryengine/presentations</a:t>
            </a:r>
            <a:r>
              <a:rPr lang="en-GB" dirty="0"/>
              <a:t> )</a:t>
            </a:r>
            <a:endParaRPr lang="en-GB" baseline="0" dirty="0"/>
          </a:p>
          <a:p>
            <a:endParaRPr lang="en-GB" dirty="0"/>
          </a:p>
          <a:p>
            <a:r>
              <a:rPr lang="en-GB" dirty="0"/>
              <a:t>An</a:t>
            </a:r>
            <a:r>
              <a:rPr lang="en-GB" baseline="0" dirty="0"/>
              <a:t> interesting </a:t>
            </a:r>
            <a:r>
              <a:rPr lang="en-GB" dirty="0"/>
              <a:t>contribution would be to compare the two</a:t>
            </a:r>
            <a:r>
              <a:rPr lang="en-GB" baseline="0" dirty="0"/>
              <a:t> using some kind of suitable performance and quality metrics.</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39</a:t>
            </a:fld>
            <a:endParaRPr lang="en-GB"/>
          </a:p>
        </p:txBody>
      </p:sp>
    </p:spTree>
    <p:extLst>
      <p:ext uri="{BB962C8B-B14F-4D97-AF65-F5344CB8AC3E}">
        <p14:creationId xmlns:p14="http://schemas.microsoft.com/office/powerpoint/2010/main" val="3073470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Instead</a:t>
            </a:r>
            <a:r>
              <a:rPr lang="en-GB" baseline="0" dirty="0"/>
              <a:t> we started with the projected grid method.</a:t>
            </a:r>
          </a:p>
          <a:p>
            <a:endParaRPr lang="en-GB" baseline="0" dirty="0"/>
          </a:p>
          <a:p>
            <a:r>
              <a:rPr lang="en-GB" dirty="0"/>
              <a:t>The</a:t>
            </a:r>
            <a:r>
              <a:rPr lang="en-GB" baseline="0" dirty="0"/>
              <a:t> idea with this method is to generate a mesh in screen space and then project it onto the ocean plane. Then the projected </a:t>
            </a:r>
            <a:r>
              <a:rPr lang="en-GB" baseline="0" dirty="0" err="1"/>
              <a:t>verts</a:t>
            </a:r>
            <a:r>
              <a:rPr lang="en-GB" baseline="0" dirty="0"/>
              <a:t> are then the sample points of the shape.</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40</a:t>
            </a:fld>
            <a:endParaRPr lang="en-GB"/>
          </a:p>
        </p:txBody>
      </p:sp>
    </p:spTree>
    <p:extLst>
      <p:ext uri="{BB962C8B-B14F-4D97-AF65-F5344CB8AC3E}">
        <p14:creationId xmlns:p14="http://schemas.microsoft.com/office/powerpoint/2010/main" val="3238787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Mesh moves with viewpoint</a:t>
            </a:r>
            <a:r>
              <a:rPr lang="en-GB" baseline="0" dirty="0"/>
              <a:t> so this method is prone to interpolation error.</a:t>
            </a:r>
            <a:endParaRPr lang="en-GB" dirty="0"/>
          </a:p>
          <a:p>
            <a:endParaRPr lang="en-GB" baseline="0" dirty="0"/>
          </a:p>
          <a:p>
            <a:r>
              <a:rPr lang="en-GB" baseline="0" dirty="0"/>
              <a:t>I refer to this as interpolation error whereas it’s typically referred to as aliasing. I guess it is aliasing (from the triangle hat reconstruction filter?) but I’ll keep referring to it as interpolation error here.</a:t>
            </a:r>
          </a:p>
          <a:p>
            <a:endParaRPr lang="en-GB" baseline="0" dirty="0"/>
          </a:p>
        </p:txBody>
      </p:sp>
      <p:sp>
        <p:nvSpPr>
          <p:cNvPr id="4" name="Slide Number Placeholder 3"/>
          <p:cNvSpPr>
            <a:spLocks noGrp="1"/>
          </p:cNvSpPr>
          <p:nvPr>
            <p:ph type="sldNum" sz="quarter" idx="10"/>
          </p:nvPr>
        </p:nvSpPr>
        <p:spPr/>
        <p:txBody>
          <a:bodyPr/>
          <a:lstStyle/>
          <a:p>
            <a:fld id="{890C1879-8404-4A0E-ADDB-9826A234D67E}" type="slidenum">
              <a:rPr lang="en-GB" smtClean="0"/>
              <a:t>41</a:t>
            </a:fld>
            <a:endParaRPr lang="en-GB"/>
          </a:p>
        </p:txBody>
      </p:sp>
    </p:spTree>
    <p:extLst>
      <p:ext uri="{BB962C8B-B14F-4D97-AF65-F5344CB8AC3E}">
        <p14:creationId xmlns:p14="http://schemas.microsoft.com/office/powerpoint/2010/main" val="391138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ym typeface="Wingdings" pitchFamily="2" charset="2"/>
              </a:rPr>
              <a:t>For legal reasons we are not allowed to disclose the name of the project we worked on,</a:t>
            </a:r>
            <a:r>
              <a:rPr lang="en-GB" baseline="0" dirty="0">
                <a:sym typeface="Wingdings" pitchFamily="2" charset="2"/>
              </a:rPr>
              <a:t> although the project (and our involvement in it) is already announced.</a:t>
            </a:r>
            <a:endParaRPr lang="en-GB" dirty="0">
              <a:sym typeface="Wingdings" pitchFamily="2" charset="2"/>
            </a:endParaRPr>
          </a:p>
        </p:txBody>
      </p:sp>
      <p:sp>
        <p:nvSpPr>
          <p:cNvPr id="4" name="Slide Number Placeholder 3"/>
          <p:cNvSpPr>
            <a:spLocks noGrp="1"/>
          </p:cNvSpPr>
          <p:nvPr>
            <p:ph type="sldNum" sz="quarter" idx="10"/>
          </p:nvPr>
        </p:nvSpPr>
        <p:spPr/>
        <p:txBody>
          <a:bodyPr/>
          <a:lstStyle/>
          <a:p>
            <a:fld id="{890C1879-8404-4A0E-ADDB-9826A234D67E}" type="slidenum">
              <a:rPr lang="en-GB" smtClean="0"/>
              <a:t>4</a:t>
            </a:fld>
            <a:endParaRPr lang="en-GB"/>
          </a:p>
        </p:txBody>
      </p:sp>
    </p:spTree>
    <p:extLst>
      <p:ext uri="{BB962C8B-B14F-4D97-AF65-F5344CB8AC3E}">
        <p14:creationId xmlns:p14="http://schemas.microsoft.com/office/powerpoint/2010/main" val="2168405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what it looks</a:t>
            </a:r>
            <a:r>
              <a:rPr lang="en-GB" baseline="0" dirty="0"/>
              <a:t> like in motion. Note the rippling effect on the surface. And the height of the wave changes considerably depending on the samples.</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42</a:t>
            </a:fld>
            <a:endParaRPr lang="en-GB"/>
          </a:p>
        </p:txBody>
      </p:sp>
    </p:spTree>
    <p:extLst>
      <p:ext uri="{BB962C8B-B14F-4D97-AF65-F5344CB8AC3E}">
        <p14:creationId xmlns:p14="http://schemas.microsoft.com/office/powerpoint/2010/main" val="4156564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3d prototyping</a:t>
            </a:r>
            <a:r>
              <a:rPr lang="en-GB" baseline="0" dirty="0"/>
              <a:t> scene. It has 3 parabolic waves summed together (introduced earlier).</a:t>
            </a:r>
          </a:p>
          <a:p>
            <a:endParaRPr lang="en-GB" baseline="0" dirty="0"/>
          </a:p>
          <a:p>
            <a:r>
              <a:rPr lang="en-GB" baseline="0" dirty="0"/>
              <a:t>When the camera is stationary, nothing out of the ordinary.</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43</a:t>
            </a:fld>
            <a:endParaRPr lang="en-GB"/>
          </a:p>
        </p:txBody>
      </p:sp>
    </p:spTree>
    <p:extLst>
      <p:ext uri="{BB962C8B-B14F-4D97-AF65-F5344CB8AC3E}">
        <p14:creationId xmlns:p14="http://schemas.microsoft.com/office/powerpoint/2010/main" val="4180460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Now freeze the</a:t>
            </a:r>
            <a:r>
              <a:rPr lang="en-GB" baseline="0" dirty="0"/>
              <a:t> ocean surface and move the camera.</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The</a:t>
            </a:r>
            <a:r>
              <a:rPr lang="en-GB" baseline="0" dirty="0"/>
              <a:t> rippling </a:t>
            </a:r>
            <a:r>
              <a:rPr lang="en-GB" baseline="0" dirty="0" err="1"/>
              <a:t>artifacts</a:t>
            </a:r>
            <a:r>
              <a:rPr lang="en-GB" baseline="0" dirty="0"/>
              <a:t> are obvious.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Note that this error is still there when the camera is stationary! Its just not noticeable because the error is frozen.</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44</a:t>
            </a:fld>
            <a:endParaRPr lang="en-GB"/>
          </a:p>
        </p:txBody>
      </p:sp>
    </p:spTree>
    <p:extLst>
      <p:ext uri="{BB962C8B-B14F-4D97-AF65-F5344CB8AC3E}">
        <p14:creationId xmlns:p14="http://schemas.microsoft.com/office/powerpoint/2010/main" val="1654161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Similar issues occur</a:t>
            </a:r>
            <a:r>
              <a:rPr lang="en-GB" baseline="0" dirty="0"/>
              <a:t> when rotating the camera. Most noticeable at sides of screen.</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45</a:t>
            </a:fld>
            <a:endParaRPr lang="en-GB"/>
          </a:p>
        </p:txBody>
      </p:sp>
    </p:spTree>
    <p:extLst>
      <p:ext uri="{BB962C8B-B14F-4D97-AF65-F5344CB8AC3E}">
        <p14:creationId xmlns:p14="http://schemas.microsoft.com/office/powerpoint/2010/main" val="3200561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is happening in the first video.</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46</a:t>
            </a:fld>
            <a:endParaRPr lang="en-GB"/>
          </a:p>
        </p:txBody>
      </p:sp>
    </p:spTree>
    <p:extLst>
      <p:ext uri="{BB962C8B-B14F-4D97-AF65-F5344CB8AC3E}">
        <p14:creationId xmlns:p14="http://schemas.microsoft.com/office/powerpoint/2010/main" val="1044846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trace of an individual </a:t>
            </a:r>
            <a:r>
              <a:rPr lang="en-GB" dirty="0" err="1"/>
              <a:t>vert</a:t>
            </a:r>
            <a:r>
              <a:rPr lang="en-GB" dirty="0"/>
              <a:t> when the view is rotated. We</a:t>
            </a:r>
            <a:r>
              <a:rPr lang="en-GB" baseline="0" dirty="0"/>
              <a:t> want the </a:t>
            </a:r>
            <a:r>
              <a:rPr lang="en-GB" baseline="0" dirty="0" err="1"/>
              <a:t>verts</a:t>
            </a:r>
            <a:r>
              <a:rPr lang="en-GB" baseline="0" dirty="0"/>
              <a:t> to be as stationary as possible to avoid the animated interpolation error shown before.</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50</a:t>
            </a:fld>
            <a:endParaRPr lang="en-GB"/>
          </a:p>
        </p:txBody>
      </p:sp>
    </p:spTree>
    <p:extLst>
      <p:ext uri="{BB962C8B-B14F-4D97-AF65-F5344CB8AC3E}">
        <p14:creationId xmlns:p14="http://schemas.microsoft.com/office/powerpoint/2010/main" val="2034600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 part 1:</a:t>
            </a:r>
            <a:r>
              <a:rPr lang="en-GB" baseline="0" dirty="0"/>
              <a:t> </a:t>
            </a:r>
            <a:r>
              <a:rPr lang="en-GB" dirty="0"/>
              <a:t>Change</a:t>
            </a:r>
            <a:r>
              <a:rPr lang="en-GB" baseline="0" dirty="0"/>
              <a:t> </a:t>
            </a:r>
            <a:r>
              <a:rPr lang="en-GB" baseline="0" dirty="0" err="1"/>
              <a:t>vert</a:t>
            </a:r>
            <a:r>
              <a:rPr lang="en-GB" baseline="0" dirty="0"/>
              <a:t> placement to match </a:t>
            </a:r>
            <a:r>
              <a:rPr lang="en-GB" baseline="0" dirty="0" err="1"/>
              <a:t>vert</a:t>
            </a:r>
            <a:r>
              <a:rPr lang="en-GB" baseline="0" dirty="0"/>
              <a:t> flow.</a:t>
            </a:r>
          </a:p>
          <a:p>
            <a:endParaRPr lang="en-GB" dirty="0"/>
          </a:p>
          <a:p>
            <a:r>
              <a:rPr lang="en-GB" dirty="0"/>
              <a:t>Instead of doing a strict screen space projection</a:t>
            </a:r>
            <a:r>
              <a:rPr lang="en-GB" baseline="0" dirty="0"/>
              <a:t> of a regular grid, we are moving into world space and constructing the mesh around the viewer.</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51</a:t>
            </a:fld>
            <a:endParaRPr lang="en-GB"/>
          </a:p>
        </p:txBody>
      </p:sp>
    </p:spTree>
    <p:extLst>
      <p:ext uri="{BB962C8B-B14F-4D97-AF65-F5344CB8AC3E}">
        <p14:creationId xmlns:p14="http://schemas.microsoft.com/office/powerpoint/2010/main" val="644436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 part 2: Snap mesh</a:t>
            </a:r>
            <a:r>
              <a:rPr lang="en-GB" baseline="0" dirty="0"/>
              <a:t> rotation to angular increments that match the mesh.</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52</a:t>
            </a:fld>
            <a:endParaRPr lang="en-GB"/>
          </a:p>
        </p:txBody>
      </p:sp>
    </p:spTree>
    <p:extLst>
      <p:ext uri="{BB962C8B-B14F-4D97-AF65-F5344CB8AC3E}">
        <p14:creationId xmlns:p14="http://schemas.microsoft.com/office/powerpoint/2010/main" val="859651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Result – completely stationary </a:t>
            </a:r>
            <a:r>
              <a:rPr lang="en-GB" dirty="0" err="1"/>
              <a:t>verts</a:t>
            </a:r>
            <a:r>
              <a:rPr lang="en-GB" dirty="0"/>
              <a:t>.</a:t>
            </a:r>
          </a:p>
        </p:txBody>
      </p:sp>
      <p:sp>
        <p:nvSpPr>
          <p:cNvPr id="4" name="Slide Number Placeholder 3"/>
          <p:cNvSpPr>
            <a:spLocks noGrp="1"/>
          </p:cNvSpPr>
          <p:nvPr>
            <p:ph type="sldNum" sz="quarter" idx="10"/>
          </p:nvPr>
        </p:nvSpPr>
        <p:spPr/>
        <p:txBody>
          <a:bodyPr/>
          <a:lstStyle/>
          <a:p>
            <a:fld id="{890C1879-8404-4A0E-ADDB-9826A234D67E}" type="slidenum">
              <a:rPr lang="en-GB" smtClean="0"/>
              <a:t>53</a:t>
            </a:fld>
            <a:endParaRPr lang="en-GB"/>
          </a:p>
        </p:txBody>
      </p:sp>
    </p:spTree>
    <p:extLst>
      <p:ext uri="{BB962C8B-B14F-4D97-AF65-F5344CB8AC3E}">
        <p14:creationId xmlns:p14="http://schemas.microsoft.com/office/powerpoint/2010/main" val="3298942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a:t>
            </a:r>
            <a:r>
              <a:rPr lang="en-GB" baseline="0" dirty="0"/>
              <a:t> (projected grid)</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54</a:t>
            </a:fld>
            <a:endParaRPr lang="en-GB"/>
          </a:p>
        </p:txBody>
      </p:sp>
    </p:spTree>
    <p:extLst>
      <p:ext uri="{BB962C8B-B14F-4D97-AF65-F5344CB8AC3E}">
        <p14:creationId xmlns:p14="http://schemas.microsoft.com/office/powerpoint/2010/main" val="389824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it looked like. This</a:t>
            </a:r>
            <a:r>
              <a:rPr lang="en-GB" baseline="0" dirty="0"/>
              <a:t> video should run smoothly at 30fps.</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5</a:t>
            </a:fld>
            <a:endParaRPr lang="en-GB"/>
          </a:p>
        </p:txBody>
      </p:sp>
    </p:spTree>
    <p:extLst>
      <p:ext uri="{BB962C8B-B14F-4D97-AF65-F5344CB8AC3E}">
        <p14:creationId xmlns:p14="http://schemas.microsoft.com/office/powerpoint/2010/main" val="3099069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(polar meshing)</a:t>
            </a:r>
          </a:p>
        </p:txBody>
      </p:sp>
      <p:sp>
        <p:nvSpPr>
          <p:cNvPr id="4" name="Slide Number Placeholder 3"/>
          <p:cNvSpPr>
            <a:spLocks noGrp="1"/>
          </p:cNvSpPr>
          <p:nvPr>
            <p:ph type="sldNum" sz="quarter" idx="10"/>
          </p:nvPr>
        </p:nvSpPr>
        <p:spPr/>
        <p:txBody>
          <a:bodyPr/>
          <a:lstStyle/>
          <a:p>
            <a:fld id="{890C1879-8404-4A0E-ADDB-9826A234D67E}" type="slidenum">
              <a:rPr lang="en-GB" smtClean="0"/>
              <a:t>55</a:t>
            </a:fld>
            <a:endParaRPr lang="en-GB"/>
          </a:p>
        </p:txBody>
      </p:sp>
    </p:spTree>
    <p:extLst>
      <p:ext uri="{BB962C8B-B14F-4D97-AF65-F5344CB8AC3E}">
        <p14:creationId xmlns:p14="http://schemas.microsoft.com/office/powerpoint/2010/main" val="1918246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idea would be to simply pull the </a:t>
            </a:r>
            <a:r>
              <a:rPr lang="en-GB" dirty="0" err="1"/>
              <a:t>vert</a:t>
            </a:r>
            <a:r>
              <a:rPr lang="en-GB" dirty="0"/>
              <a:t> ring</a:t>
            </a:r>
            <a:r>
              <a:rPr lang="en-GB" baseline="0" dirty="0"/>
              <a:t> radii inwards to compensate for some of the motion of the </a:t>
            </a:r>
            <a:r>
              <a:rPr lang="en-GB" baseline="0" dirty="0" err="1"/>
              <a:t>verts</a:t>
            </a:r>
            <a:r>
              <a:rPr lang="en-GB" baseline="0" dirty="0"/>
              <a:t>.</a:t>
            </a:r>
          </a:p>
          <a:p>
            <a:endParaRPr lang="en-GB" baseline="0" dirty="0"/>
          </a:p>
          <a:p>
            <a:r>
              <a:rPr lang="en-GB" baseline="0" dirty="0"/>
              <a:t>However we quickly lose the detail close to the viewer and end up with a very sparse mesh.</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57</a:t>
            </a:fld>
            <a:endParaRPr lang="en-GB"/>
          </a:p>
        </p:txBody>
      </p:sp>
    </p:spTree>
    <p:extLst>
      <p:ext uri="{BB962C8B-B14F-4D97-AF65-F5344CB8AC3E}">
        <p14:creationId xmlns:p14="http://schemas.microsoft.com/office/powerpoint/2010/main" val="33391119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would</a:t>
            </a:r>
            <a:r>
              <a:rPr lang="en-GB" baseline="0" dirty="0"/>
              <a:t> like to introduce detail as the mesh approaches the viewer by smoothly dividing </a:t>
            </a:r>
            <a:r>
              <a:rPr lang="en-GB" baseline="0" dirty="0" err="1"/>
              <a:t>vert</a:t>
            </a:r>
            <a:r>
              <a:rPr lang="en-GB" baseline="0" dirty="0"/>
              <a:t> rings.</a:t>
            </a:r>
            <a:endParaRPr lang="en-GB" dirty="0"/>
          </a:p>
          <a:p>
            <a:endParaRPr lang="en-GB" dirty="0"/>
          </a:p>
          <a:p>
            <a:r>
              <a:rPr lang="en-GB" dirty="0"/>
              <a:t>Question</a:t>
            </a:r>
            <a:r>
              <a:rPr lang="en-GB" baseline="0" dirty="0"/>
              <a:t> – when and where do the splits occur?</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58</a:t>
            </a:fld>
            <a:endParaRPr lang="en-GB"/>
          </a:p>
        </p:txBody>
      </p:sp>
    </p:spTree>
    <p:extLst>
      <p:ext uri="{BB962C8B-B14F-4D97-AF65-F5344CB8AC3E}">
        <p14:creationId xmlns:p14="http://schemas.microsoft.com/office/powerpoint/2010/main" val="5335538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 get ring</a:t>
            </a:r>
            <a:r>
              <a:rPr lang="en-GB" baseline="0" dirty="0"/>
              <a:t> radii by intersecting a line with a binary tree</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59</a:t>
            </a:fld>
            <a:endParaRPr lang="en-GB"/>
          </a:p>
        </p:txBody>
      </p:sp>
    </p:spTree>
    <p:extLst>
      <p:ext uri="{BB962C8B-B14F-4D97-AF65-F5344CB8AC3E}">
        <p14:creationId xmlns:p14="http://schemas.microsoft.com/office/powerpoint/2010/main" val="2007705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Unfortunately there is an issue</a:t>
            </a:r>
            <a:r>
              <a:rPr lang="en-GB" baseline="0" dirty="0"/>
              <a:t> with this diagram – one of the tree branches has been missed.</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60</a:t>
            </a:fld>
            <a:endParaRPr lang="en-GB"/>
          </a:p>
        </p:txBody>
      </p:sp>
    </p:spTree>
    <p:extLst>
      <p:ext uri="{BB962C8B-B14F-4D97-AF65-F5344CB8AC3E}">
        <p14:creationId xmlns:p14="http://schemas.microsoft.com/office/powerpoint/2010/main" val="3359636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
            </a:r>
            <a:r>
              <a:rPr lang="en-GB" baseline="0" dirty="0"/>
              <a:t>e reason we construct this structure becomes obvious when we move the viewer (and the line) forward. Note that the mesh subdivides as it approaches the viewer, while staying approximately stationary in the world.</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61</a:t>
            </a:fld>
            <a:endParaRPr lang="en-GB"/>
          </a:p>
        </p:txBody>
      </p:sp>
    </p:spTree>
    <p:extLst>
      <p:ext uri="{BB962C8B-B14F-4D97-AF65-F5344CB8AC3E}">
        <p14:creationId xmlns:p14="http://schemas.microsoft.com/office/powerpoint/2010/main" val="18743606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view of the mesh from above. The stationary arrow is useful</a:t>
            </a:r>
            <a:r>
              <a:rPr lang="en-GB" baseline="0" dirty="0"/>
              <a:t> for checking the motion of the </a:t>
            </a:r>
            <a:r>
              <a:rPr lang="en-GB" baseline="0" dirty="0" err="1"/>
              <a:t>vert</a:t>
            </a:r>
            <a:r>
              <a:rPr lang="en-GB" baseline="0" dirty="0"/>
              <a:t> rings.</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62</a:t>
            </a:fld>
            <a:endParaRPr lang="en-GB"/>
          </a:p>
        </p:txBody>
      </p:sp>
    </p:spTree>
    <p:extLst>
      <p:ext uri="{BB962C8B-B14F-4D97-AF65-F5344CB8AC3E}">
        <p14:creationId xmlns:p14="http://schemas.microsoft.com/office/powerpoint/2010/main" val="995206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a:t>
            </a:r>
            <a:r>
              <a:rPr lang="en-GB" baseline="0" dirty="0"/>
              <a:t> (projected grid)</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63</a:t>
            </a:fld>
            <a:endParaRPr lang="en-GB"/>
          </a:p>
        </p:txBody>
      </p:sp>
    </p:spTree>
    <p:extLst>
      <p:ext uri="{BB962C8B-B14F-4D97-AF65-F5344CB8AC3E}">
        <p14:creationId xmlns:p14="http://schemas.microsoft.com/office/powerpoint/2010/main" val="3086974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(polar meshing)</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64</a:t>
            </a:fld>
            <a:endParaRPr lang="en-GB"/>
          </a:p>
        </p:txBody>
      </p:sp>
    </p:spTree>
    <p:extLst>
      <p:ext uri="{BB962C8B-B14F-4D97-AF65-F5344CB8AC3E}">
        <p14:creationId xmlns:p14="http://schemas.microsoft.com/office/powerpoint/2010/main" val="35977489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animated</a:t>
            </a:r>
          </a:p>
        </p:txBody>
      </p:sp>
      <p:sp>
        <p:nvSpPr>
          <p:cNvPr id="4" name="Slide Number Placeholder 3"/>
          <p:cNvSpPr>
            <a:spLocks noGrp="1"/>
          </p:cNvSpPr>
          <p:nvPr>
            <p:ph type="sldNum" sz="quarter" idx="10"/>
          </p:nvPr>
        </p:nvSpPr>
        <p:spPr/>
        <p:txBody>
          <a:bodyPr/>
          <a:lstStyle/>
          <a:p>
            <a:fld id="{890C1879-8404-4A0E-ADDB-9826A234D67E}" type="slidenum">
              <a:rPr lang="en-GB" smtClean="0"/>
              <a:t>65</a:t>
            </a:fld>
            <a:endParaRPr lang="en-GB"/>
          </a:p>
        </p:txBody>
      </p:sp>
    </p:spTree>
    <p:extLst>
      <p:ext uri="{BB962C8B-B14F-4D97-AF65-F5344CB8AC3E}">
        <p14:creationId xmlns:p14="http://schemas.microsoft.com/office/powerpoint/2010/main" val="2797370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Project timeline was tight</a:t>
            </a:r>
            <a:r>
              <a:rPr lang="en-GB" baseline="0" dirty="0"/>
              <a:t> so we aimed to develop one solution that worked on all shipping platforms. The GPU on the Wii is fixed function so we aimed to do a CPU solution</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6</a:t>
            </a:fld>
            <a:endParaRPr lang="en-GB"/>
          </a:p>
        </p:txBody>
      </p:sp>
    </p:spTree>
    <p:extLst>
      <p:ext uri="{BB962C8B-B14F-4D97-AF65-F5344CB8AC3E}">
        <p14:creationId xmlns:p14="http://schemas.microsoft.com/office/powerpoint/2010/main" val="12444032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animated</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66</a:t>
            </a:fld>
            <a:endParaRPr lang="en-GB"/>
          </a:p>
        </p:txBody>
      </p:sp>
    </p:spTree>
    <p:extLst>
      <p:ext uri="{BB962C8B-B14F-4D97-AF65-F5344CB8AC3E}">
        <p14:creationId xmlns:p14="http://schemas.microsoft.com/office/powerpoint/2010/main" val="2711347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Recap.</a:t>
            </a:r>
          </a:p>
          <a:p>
            <a:endParaRPr lang="en-GB" dirty="0"/>
          </a:p>
          <a:p>
            <a:r>
              <a:rPr lang="en-GB" dirty="0"/>
              <a:t>Call the line a</a:t>
            </a:r>
            <a:r>
              <a:rPr lang="en-GB" baseline="0" dirty="0"/>
              <a:t> “detail curve”</a:t>
            </a:r>
          </a:p>
          <a:p>
            <a:endParaRPr lang="en-GB" dirty="0"/>
          </a:p>
          <a:p>
            <a:r>
              <a:rPr lang="en-GB" dirty="0"/>
              <a:t>We are doing something</a:t>
            </a:r>
            <a:r>
              <a:rPr lang="en-GB" baseline="0" dirty="0"/>
              <a:t> analogous to quad tree compression of e.g. images, but with smooth interpolation between tree levels.</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67</a:t>
            </a:fld>
            <a:endParaRPr lang="en-GB"/>
          </a:p>
        </p:txBody>
      </p:sp>
    </p:spTree>
    <p:extLst>
      <p:ext uri="{BB962C8B-B14F-4D97-AF65-F5344CB8AC3E}">
        <p14:creationId xmlns:p14="http://schemas.microsoft.com/office/powerpoint/2010/main" val="3869119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however</a:t>
            </a:r>
            <a:r>
              <a:rPr lang="en-GB" baseline="0" dirty="0"/>
              <a:t> that no tree traversal in the traditional sense is required</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68</a:t>
            </a:fld>
            <a:endParaRPr lang="en-GB"/>
          </a:p>
        </p:txBody>
      </p:sp>
    </p:spTree>
    <p:extLst>
      <p:ext uri="{BB962C8B-B14F-4D97-AF65-F5344CB8AC3E}">
        <p14:creationId xmlns:p14="http://schemas.microsoft.com/office/powerpoint/2010/main" val="10424466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Walk down tree.</a:t>
            </a:r>
            <a:r>
              <a:rPr lang="en-GB" baseline="0" dirty="0"/>
              <a:t> Note that on each of the following slides the exact same problem is being solved, albeit at different positions and scales.</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69</a:t>
            </a:fld>
            <a:endParaRPr lang="en-GB"/>
          </a:p>
        </p:txBody>
      </p:sp>
    </p:spTree>
    <p:extLst>
      <p:ext uri="{BB962C8B-B14F-4D97-AF65-F5344CB8AC3E}">
        <p14:creationId xmlns:p14="http://schemas.microsoft.com/office/powerpoint/2010/main" val="28151940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Same again, different location</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70</a:t>
            </a:fld>
            <a:endParaRPr lang="en-GB"/>
          </a:p>
        </p:txBody>
      </p:sp>
    </p:spTree>
    <p:extLst>
      <p:ext uri="{BB962C8B-B14F-4D97-AF65-F5344CB8AC3E}">
        <p14:creationId xmlns:p14="http://schemas.microsoft.com/office/powerpoint/2010/main" val="229721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scale and location</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71</a:t>
            </a:fld>
            <a:endParaRPr lang="en-GB"/>
          </a:p>
        </p:txBody>
      </p:sp>
    </p:spTree>
    <p:extLst>
      <p:ext uri="{BB962C8B-B14F-4D97-AF65-F5344CB8AC3E}">
        <p14:creationId xmlns:p14="http://schemas.microsoft.com/office/powerpoint/2010/main" val="2818158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a:t>
            </a:r>
            <a:r>
              <a:rPr lang="en-GB" baseline="0" dirty="0"/>
              <a:t> location (and so on…)</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72</a:t>
            </a:fld>
            <a:endParaRPr lang="en-GB"/>
          </a:p>
        </p:txBody>
      </p:sp>
    </p:spTree>
    <p:extLst>
      <p:ext uri="{BB962C8B-B14F-4D97-AF65-F5344CB8AC3E}">
        <p14:creationId xmlns:p14="http://schemas.microsoft.com/office/powerpoint/2010/main" val="35808949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 result.</a:t>
            </a:r>
          </a:p>
          <a:p>
            <a:endParaRPr lang="en-GB" dirty="0"/>
          </a:p>
          <a:p>
            <a:r>
              <a:rPr lang="en-GB" dirty="0"/>
              <a:t>Instead of walking</a:t>
            </a:r>
            <a:r>
              <a:rPr lang="en-GB" baseline="0" dirty="0"/>
              <a:t> the tree each time, could maintain a set of samples and update them each frame (join them if the cross a tree level from underneath, split if from above). This may be faster but probably more difficult to implement, and in reality we are looking for </a:t>
            </a:r>
            <a:r>
              <a:rPr lang="en-GB" baseline="0" dirty="0" err="1"/>
              <a:t>sqrt</a:t>
            </a:r>
            <a:r>
              <a:rPr lang="en-GB" baseline="0" dirty="0"/>
              <a:t>(N) intersections (where N is the number of </a:t>
            </a:r>
            <a:r>
              <a:rPr lang="en-GB" baseline="0" dirty="0" err="1"/>
              <a:t>verts</a:t>
            </a:r>
            <a:r>
              <a:rPr lang="en-GB" baseline="0" dirty="0"/>
              <a:t> in the mesh) which is a relatively small cost.</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75</a:t>
            </a:fld>
            <a:endParaRPr lang="en-GB"/>
          </a:p>
        </p:txBody>
      </p:sp>
    </p:spTree>
    <p:extLst>
      <p:ext uri="{BB962C8B-B14F-4D97-AF65-F5344CB8AC3E}">
        <p14:creationId xmlns:p14="http://schemas.microsoft.com/office/powerpoint/2010/main" val="9250062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meshing summary</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76</a:t>
            </a:fld>
            <a:endParaRPr lang="en-GB"/>
          </a:p>
        </p:txBody>
      </p:sp>
    </p:spTree>
    <p:extLst>
      <p:ext uri="{BB962C8B-B14F-4D97-AF65-F5344CB8AC3E}">
        <p14:creationId xmlns:p14="http://schemas.microsoft.com/office/powerpoint/2010/main" val="7281029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dated hardware. Running</a:t>
            </a:r>
            <a:r>
              <a:rPr lang="en-GB" baseline="0" dirty="0"/>
              <a:t> on a reasonably powerful PC this would be 1 or 2ms</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77</a:t>
            </a:fld>
            <a:endParaRPr lang="en-GB"/>
          </a:p>
        </p:txBody>
      </p:sp>
    </p:spTree>
    <p:extLst>
      <p:ext uri="{BB962C8B-B14F-4D97-AF65-F5344CB8AC3E}">
        <p14:creationId xmlns:p14="http://schemas.microsoft.com/office/powerpoint/2010/main" val="3062151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7</a:t>
            </a:fld>
            <a:endParaRPr lang="en-GB"/>
          </a:p>
        </p:txBody>
      </p:sp>
    </p:spTree>
    <p:extLst>
      <p:ext uri="{BB962C8B-B14F-4D97-AF65-F5344CB8AC3E}">
        <p14:creationId xmlns:p14="http://schemas.microsoft.com/office/powerpoint/2010/main" val="39015214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Scaled down well for </a:t>
            </a:r>
            <a:r>
              <a:rPr lang="en-GB" dirty="0" err="1"/>
              <a:t>wii</a:t>
            </a:r>
            <a:r>
              <a:rPr lang="en-GB" dirty="0"/>
              <a:t>.</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78</a:t>
            </a:fld>
            <a:endParaRPr lang="en-GB"/>
          </a:p>
        </p:txBody>
      </p:sp>
    </p:spTree>
    <p:extLst>
      <p:ext uri="{BB962C8B-B14F-4D97-AF65-F5344CB8AC3E}">
        <p14:creationId xmlns:p14="http://schemas.microsoft.com/office/powerpoint/2010/main" val="33287850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80</a:t>
            </a:fld>
            <a:endParaRPr lang="en-GB"/>
          </a:p>
        </p:txBody>
      </p:sp>
    </p:spTree>
    <p:extLst>
      <p:ext uri="{BB962C8B-B14F-4D97-AF65-F5344CB8AC3E}">
        <p14:creationId xmlns:p14="http://schemas.microsoft.com/office/powerpoint/2010/main" val="7246779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Wireframe. Triangle</a:t>
            </a:r>
            <a:r>
              <a:rPr lang="en-GB" baseline="0" dirty="0"/>
              <a:t> strips. Topology (index buffer) was fixed in our implementation (topologically equivalent to a tessellated quad).</a:t>
            </a:r>
          </a:p>
          <a:p>
            <a:endParaRPr lang="en-GB" baseline="0" dirty="0"/>
          </a:p>
          <a:p>
            <a:r>
              <a:rPr lang="en-GB" baseline="0" dirty="0"/>
              <a:t>Long straight lines are degenerate triangles that act as strip terminators.</a:t>
            </a:r>
          </a:p>
          <a:p>
            <a:endParaRPr lang="en-GB" baseline="0" dirty="0"/>
          </a:p>
          <a:p>
            <a:r>
              <a:rPr lang="en-GB" baseline="0" dirty="0"/>
              <a:t>Note that the resolution of the mesh is relatively low, as we did meshing on the CPU we couldn’t afford much higher on console. Note also that the mesh detail is not evenly distributed in world space. This is partly due to a limitation with the tree-based meshing scheme that is detailed in the appendix.</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81</a:t>
            </a:fld>
            <a:endParaRPr lang="en-GB"/>
          </a:p>
        </p:txBody>
      </p:sp>
    </p:spTree>
    <p:extLst>
      <p:ext uri="{BB962C8B-B14F-4D97-AF65-F5344CB8AC3E}">
        <p14:creationId xmlns:p14="http://schemas.microsoft.com/office/powerpoint/2010/main" val="38844203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specular material showing the </a:t>
            </a:r>
            <a:r>
              <a:rPr lang="en-GB" dirty="0" err="1"/>
              <a:t>env</a:t>
            </a:r>
            <a:r>
              <a:rPr lang="en-GB" dirty="0"/>
              <a:t> map.</a:t>
            </a:r>
            <a:endParaRPr lang="en-GB" baseline="0" dirty="0"/>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82</a:t>
            </a:fld>
            <a:endParaRPr lang="en-GB"/>
          </a:p>
        </p:txBody>
      </p:sp>
    </p:spTree>
    <p:extLst>
      <p:ext uri="{BB962C8B-B14F-4D97-AF65-F5344CB8AC3E}">
        <p14:creationId xmlns:p14="http://schemas.microsoft.com/office/powerpoint/2010/main" val="38844203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Here 2 scrolling normal maps are used to add the appearance of high frequency waves on the surface.</a:t>
            </a:r>
          </a:p>
          <a:p>
            <a:endParaRPr lang="en-GB" baseline="0" dirty="0"/>
          </a:p>
          <a:p>
            <a:r>
              <a:rPr lang="en-GB" dirty="0"/>
              <a:t>We had some issues with the normal map detail being lost in the distance.</a:t>
            </a:r>
            <a:r>
              <a:rPr lang="en-GB" baseline="0" dirty="0"/>
              <a:t> There are some features in the engine to tackle this kind of loss of detail but it didn’t seem to be giving us good results and I didn’t have time to investigate in too much detail, so we simply blended in a third </a:t>
            </a:r>
            <a:r>
              <a:rPr lang="en-GB" baseline="0" dirty="0" err="1"/>
              <a:t>normals</a:t>
            </a:r>
            <a:r>
              <a:rPr lang="en-GB" baseline="0" dirty="0"/>
              <a:t> layer towards the distance that was stretched to a much larger scale, as shown on the next slide…</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83</a:t>
            </a:fld>
            <a:endParaRPr lang="en-GB"/>
          </a:p>
        </p:txBody>
      </p:sp>
    </p:spTree>
    <p:extLst>
      <p:ext uri="{BB962C8B-B14F-4D97-AF65-F5344CB8AC3E}">
        <p14:creationId xmlns:p14="http://schemas.microsoft.com/office/powerpoint/2010/main" val="38844203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Third</a:t>
            </a:r>
            <a:r>
              <a:rPr lang="en-GB" baseline="0" dirty="0"/>
              <a:t> </a:t>
            </a:r>
            <a:r>
              <a:rPr lang="en-GB" baseline="0" dirty="0" err="1"/>
              <a:t>normals</a:t>
            </a:r>
            <a:r>
              <a:rPr lang="en-GB" baseline="0" dirty="0"/>
              <a:t> layer.</a:t>
            </a:r>
          </a:p>
          <a:p>
            <a:endParaRPr lang="en-GB" baseline="0" dirty="0"/>
          </a:p>
          <a:p>
            <a:r>
              <a:rPr lang="en-GB" dirty="0"/>
              <a:t>We experimented with boosting low</a:t>
            </a:r>
            <a:r>
              <a:rPr lang="en-GB" baseline="0" dirty="0"/>
              <a:t> frequencies as they did for Journey [Edwards2012] but we had limited success, and it wasn’t easy to build a workflow for this due to practical reasons.</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84</a:t>
            </a:fld>
            <a:endParaRPr lang="en-GB"/>
          </a:p>
        </p:txBody>
      </p:sp>
    </p:spTree>
    <p:extLst>
      <p:ext uri="{BB962C8B-B14F-4D97-AF65-F5344CB8AC3E}">
        <p14:creationId xmlns:p14="http://schemas.microsoft.com/office/powerpoint/2010/main" val="38844203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Refraction</a:t>
            </a:r>
            <a:r>
              <a:rPr lang="en-GB" baseline="0" dirty="0"/>
              <a:t> (with fog)</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85</a:t>
            </a:fld>
            <a:endParaRPr lang="en-GB"/>
          </a:p>
        </p:txBody>
      </p:sp>
    </p:spTree>
    <p:extLst>
      <p:ext uri="{BB962C8B-B14F-4D97-AF65-F5344CB8AC3E}">
        <p14:creationId xmlns:p14="http://schemas.microsoft.com/office/powerpoint/2010/main" val="38844203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Foam, fed by a coastal foam map around the island and by the wave data along</a:t>
            </a:r>
            <a:r>
              <a:rPr lang="en-GB" baseline="0" dirty="0"/>
              <a:t> the wave crests.</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86</a:t>
            </a:fld>
            <a:endParaRPr lang="en-GB"/>
          </a:p>
        </p:txBody>
      </p:sp>
    </p:spTree>
    <p:extLst>
      <p:ext uri="{BB962C8B-B14F-4D97-AF65-F5344CB8AC3E}">
        <p14:creationId xmlns:p14="http://schemas.microsoft.com/office/powerpoint/2010/main" val="38844203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a:t>
            </a:r>
            <a:r>
              <a:rPr lang="en-GB" baseline="0" dirty="0"/>
              <a:t> motion.</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87</a:t>
            </a:fld>
            <a:endParaRPr lang="en-GB"/>
          </a:p>
        </p:txBody>
      </p:sp>
    </p:spTree>
    <p:extLst>
      <p:ext uri="{BB962C8B-B14F-4D97-AF65-F5344CB8AC3E}">
        <p14:creationId xmlns:p14="http://schemas.microsoft.com/office/powerpoint/2010/main" val="224442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Foam</a:t>
            </a:r>
            <a:r>
              <a:rPr lang="en-GB" baseline="0" dirty="0"/>
              <a:t> was fed by two sources of data</a:t>
            </a:r>
          </a:p>
          <a:p>
            <a:endParaRPr lang="en-GB" baseline="0" dirty="0"/>
          </a:p>
          <a:p>
            <a:r>
              <a:rPr lang="en-GB" baseline="0" dirty="0"/>
              <a:t>Vertex</a:t>
            </a:r>
          </a:p>
          <a:p>
            <a:pPr marL="171450" indent="-171450">
              <a:buFont typeface="Arial" charset="0"/>
              <a:buChar char="•"/>
            </a:pPr>
            <a:r>
              <a:rPr lang="en-GB" baseline="0" dirty="0"/>
              <a:t>Values computed from the wave data, detected by height and faded over the animation loop. </a:t>
            </a:r>
          </a:p>
          <a:p>
            <a:pPr marL="171450" indent="-171450">
              <a:buFont typeface="Arial" charset="0"/>
              <a:buChar char="•"/>
            </a:pPr>
            <a:r>
              <a:rPr lang="en-GB" baseline="0" dirty="0"/>
              <a:t>Collected from wave particles during mesh construction</a:t>
            </a:r>
          </a:p>
          <a:p>
            <a:pPr marL="171450" indent="-171450">
              <a:buFont typeface="Arial" charset="0"/>
              <a:buChar char="•"/>
            </a:pPr>
            <a:endParaRPr lang="en-GB" baseline="0" dirty="0"/>
          </a:p>
          <a:p>
            <a:pPr marL="0" indent="0">
              <a:buFont typeface="Arial" charset="0"/>
              <a:buNone/>
            </a:pPr>
            <a:r>
              <a:rPr lang="en-GB" baseline="0" dirty="0"/>
              <a:t>Pixel</a:t>
            </a:r>
          </a:p>
          <a:p>
            <a:pPr marL="171450" indent="-171450">
              <a:buFont typeface="Arial" charset="0"/>
              <a:buChar char="•"/>
            </a:pPr>
            <a:r>
              <a:rPr lang="en-GB" baseline="0" dirty="0"/>
              <a:t>From a coastal foam map</a:t>
            </a:r>
          </a:p>
          <a:p>
            <a:pPr marL="0" indent="0">
              <a:buFont typeface="Arial" charset="0"/>
              <a:buNone/>
            </a:pPr>
            <a:endParaRPr lang="en-GB" baseline="0" dirty="0"/>
          </a:p>
          <a:p>
            <a:pPr marL="0" indent="0">
              <a:buFont typeface="Arial" charset="0"/>
              <a:buNone/>
            </a:pPr>
            <a:endParaRPr lang="en-GB" baseline="0" dirty="0"/>
          </a:p>
        </p:txBody>
      </p:sp>
      <p:sp>
        <p:nvSpPr>
          <p:cNvPr id="4" name="Slide Number Placeholder 3"/>
          <p:cNvSpPr>
            <a:spLocks noGrp="1"/>
          </p:cNvSpPr>
          <p:nvPr>
            <p:ph type="sldNum" sz="quarter" idx="10"/>
          </p:nvPr>
        </p:nvSpPr>
        <p:spPr/>
        <p:txBody>
          <a:bodyPr/>
          <a:lstStyle/>
          <a:p>
            <a:fld id="{890C1879-8404-4A0E-ADDB-9826A234D67E}" type="slidenum">
              <a:rPr lang="en-GB" smtClean="0"/>
              <a:t>88</a:t>
            </a:fld>
            <a:endParaRPr lang="en-GB"/>
          </a:p>
        </p:txBody>
      </p:sp>
    </p:spTree>
    <p:extLst>
      <p:ext uri="{BB962C8B-B14F-4D97-AF65-F5344CB8AC3E}">
        <p14:creationId xmlns:p14="http://schemas.microsoft.com/office/powerpoint/2010/main" val="3949587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a:t>
            </a:r>
            <a:r>
              <a:rPr lang="en-GB" baseline="0" dirty="0"/>
              <a:t> render an ocean you need three things. One is some kind of description of the shape. Secondly you need to sample the shape as a 3D mesh and submit it to the GPU. </a:t>
            </a:r>
          </a:p>
          <a:p>
            <a:endParaRPr lang="en-GB" baseline="0" dirty="0"/>
          </a:p>
          <a:p>
            <a:r>
              <a:rPr lang="en-GB" baseline="0" dirty="0"/>
              <a:t>Finally, </a:t>
            </a:r>
            <a:r>
              <a:rPr lang="en-GB" baseline="0" dirty="0" err="1"/>
              <a:t>shaders</a:t>
            </a:r>
            <a:r>
              <a:rPr lang="en-GB" baseline="0" dirty="0"/>
              <a:t> tell the GPU how to create the appearance of the ocean surface.</a:t>
            </a:r>
            <a:endParaRPr lang="en-GB" dirty="0"/>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8</a:t>
            </a:fld>
            <a:endParaRPr lang="en-GB"/>
          </a:p>
        </p:txBody>
      </p:sp>
    </p:spTree>
    <p:extLst>
      <p:ext uri="{BB962C8B-B14F-4D97-AF65-F5344CB8AC3E}">
        <p14:creationId xmlns:p14="http://schemas.microsoft.com/office/powerpoint/2010/main" val="16093068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89</a:t>
            </a:fld>
            <a:endParaRPr lang="en-GB"/>
          </a:p>
        </p:txBody>
      </p:sp>
    </p:spTree>
    <p:extLst>
      <p:ext uri="{BB962C8B-B14F-4D97-AF65-F5344CB8AC3E}">
        <p14:creationId xmlns:p14="http://schemas.microsoft.com/office/powerpoint/2010/main" val="17416341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Foam</a:t>
            </a:r>
            <a:r>
              <a:rPr lang="en-GB" baseline="0" dirty="0"/>
              <a:t> is generated from the wave crest, and then faded over the coarse of the animation loop.</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90</a:t>
            </a:fld>
            <a:endParaRPr lang="en-GB"/>
          </a:p>
        </p:txBody>
      </p:sp>
    </p:spTree>
    <p:extLst>
      <p:ext uri="{BB962C8B-B14F-4D97-AF65-F5344CB8AC3E}">
        <p14:creationId xmlns:p14="http://schemas.microsoft.com/office/powerpoint/2010/main" val="42585213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Packed into another</a:t>
            </a:r>
            <a:r>
              <a:rPr lang="en-GB" baseline="0" dirty="0"/>
              <a:t> channel of the costal foam texture map to specify water depths.</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91</a:t>
            </a:fld>
            <a:endParaRPr lang="en-GB"/>
          </a:p>
        </p:txBody>
      </p:sp>
    </p:spTree>
    <p:extLst>
      <p:ext uri="{BB962C8B-B14F-4D97-AF65-F5344CB8AC3E}">
        <p14:creationId xmlns:p14="http://schemas.microsoft.com/office/powerpoint/2010/main" val="21159001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Without</a:t>
            </a:r>
            <a:r>
              <a:rPr lang="en-GB" baseline="0" dirty="0"/>
              <a:t> tinting</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92</a:t>
            </a:fld>
            <a:endParaRPr lang="en-GB"/>
          </a:p>
        </p:txBody>
      </p:sp>
    </p:spTree>
    <p:extLst>
      <p:ext uri="{BB962C8B-B14F-4D97-AF65-F5344CB8AC3E}">
        <p14:creationId xmlns:p14="http://schemas.microsoft.com/office/powerpoint/2010/main" val="29538237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tinting</a:t>
            </a:r>
          </a:p>
        </p:txBody>
      </p:sp>
      <p:sp>
        <p:nvSpPr>
          <p:cNvPr id="4" name="Slide Number Placeholder 3"/>
          <p:cNvSpPr>
            <a:spLocks noGrp="1"/>
          </p:cNvSpPr>
          <p:nvPr>
            <p:ph type="sldNum" sz="quarter" idx="10"/>
          </p:nvPr>
        </p:nvSpPr>
        <p:spPr/>
        <p:txBody>
          <a:bodyPr/>
          <a:lstStyle/>
          <a:p>
            <a:fld id="{890C1879-8404-4A0E-ADDB-9826A234D67E}" type="slidenum">
              <a:rPr lang="en-GB" smtClean="0"/>
              <a:t>93</a:t>
            </a:fld>
            <a:endParaRPr lang="en-GB"/>
          </a:p>
        </p:txBody>
      </p:sp>
    </p:spTree>
    <p:extLst>
      <p:ext uri="{BB962C8B-B14F-4D97-AF65-F5344CB8AC3E}">
        <p14:creationId xmlns:p14="http://schemas.microsoft.com/office/powerpoint/2010/main" val="11917885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Exaggerated.</a:t>
            </a:r>
            <a:r>
              <a:rPr lang="en-GB" baseline="0" dirty="0"/>
              <a:t> See light green/</a:t>
            </a:r>
            <a:r>
              <a:rPr lang="en-GB" baseline="0" dirty="0" err="1"/>
              <a:t>turqoise</a:t>
            </a:r>
            <a:r>
              <a:rPr lang="en-GB" baseline="0" dirty="0"/>
              <a:t> addition near crests.</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95</a:t>
            </a:fld>
            <a:endParaRPr lang="en-GB"/>
          </a:p>
        </p:txBody>
      </p:sp>
    </p:spTree>
    <p:extLst>
      <p:ext uri="{BB962C8B-B14F-4D97-AF65-F5344CB8AC3E}">
        <p14:creationId xmlns:p14="http://schemas.microsoft.com/office/powerpoint/2010/main" val="31607987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motion</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96</a:t>
            </a:fld>
            <a:endParaRPr lang="en-GB"/>
          </a:p>
        </p:txBody>
      </p:sp>
    </p:spTree>
    <p:extLst>
      <p:ext uri="{BB962C8B-B14F-4D97-AF65-F5344CB8AC3E}">
        <p14:creationId xmlns:p14="http://schemas.microsoft.com/office/powerpoint/2010/main" val="541972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Foam was the biggest bit</a:t>
            </a:r>
            <a:r>
              <a:rPr lang="en-GB" baseline="0" dirty="0"/>
              <a:t> of work but was well worth it – we used it for everything that interacts with water.</a:t>
            </a:r>
          </a:p>
          <a:p>
            <a:endParaRPr lang="en-GB" baseline="0" dirty="0"/>
          </a:p>
          <a:p>
            <a:r>
              <a:rPr lang="en-GB" baseline="0" dirty="0"/>
              <a:t>One thing we spent a bit of time on is to try to add detail to the surface in screen space to give the appearance of choppy waves in the background. It was difficult to get the detail to track properly with the surface and we abandoned it after some time.</a:t>
            </a:r>
          </a:p>
          <a:p>
            <a:endParaRPr lang="en-GB" dirty="0"/>
          </a:p>
          <a:p>
            <a:r>
              <a:rPr lang="en-GB" dirty="0"/>
              <a:t>We</a:t>
            </a:r>
            <a:r>
              <a:rPr lang="en-GB" baseline="0" dirty="0"/>
              <a:t> also wanted to fake the sunlight direction for specular shading, to get nice long specular responses across the water without affecting shadows etc. This wasn’t possible for practical reasons.</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97</a:t>
            </a:fld>
            <a:endParaRPr lang="en-GB"/>
          </a:p>
        </p:txBody>
      </p:sp>
    </p:spTree>
    <p:extLst>
      <p:ext uri="{BB962C8B-B14F-4D97-AF65-F5344CB8AC3E}">
        <p14:creationId xmlns:p14="http://schemas.microsoft.com/office/powerpoint/2010/main" val="25655483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t>
            </a:r>
            <a:r>
              <a:rPr lang="en-GB" dirty="0" err="1"/>
              <a:t>havent</a:t>
            </a:r>
            <a:r>
              <a:rPr lang="en-GB" dirty="0"/>
              <a:t> looked into GPU</a:t>
            </a:r>
            <a:r>
              <a:rPr lang="en-GB" baseline="0" dirty="0"/>
              <a:t> implementations very deeply.</a:t>
            </a:r>
          </a:p>
          <a:p>
            <a:endParaRPr lang="en-GB" dirty="0"/>
          </a:p>
          <a:p>
            <a:r>
              <a:rPr lang="en-GB" dirty="0"/>
              <a:t>TODO: Survey GPU methods.</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102</a:t>
            </a:fld>
            <a:endParaRPr lang="en-GB"/>
          </a:p>
        </p:txBody>
      </p:sp>
    </p:spTree>
    <p:extLst>
      <p:ext uri="{BB962C8B-B14F-4D97-AF65-F5344CB8AC3E}">
        <p14:creationId xmlns:p14="http://schemas.microsoft.com/office/powerpoint/2010/main" val="37215816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results</a:t>
            </a:r>
            <a:r>
              <a:rPr lang="en-GB" baseline="0" dirty="0"/>
              <a:t> from before</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103</a:t>
            </a:fld>
            <a:endParaRPr lang="en-GB"/>
          </a:p>
        </p:txBody>
      </p:sp>
    </p:spTree>
    <p:extLst>
      <p:ext uri="{BB962C8B-B14F-4D97-AF65-F5344CB8AC3E}">
        <p14:creationId xmlns:p14="http://schemas.microsoft.com/office/powerpoint/2010/main" val="284667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Ocean surface is complex and detailed and at the same time vast.</a:t>
            </a:r>
            <a:r>
              <a:rPr lang="en-GB" baseline="0" dirty="0"/>
              <a:t> This makes it challenging to describe (compactly).</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9</a:t>
            </a:fld>
            <a:endParaRPr lang="en-GB"/>
          </a:p>
        </p:txBody>
      </p:sp>
    </p:spTree>
    <p:extLst>
      <p:ext uri="{BB962C8B-B14F-4D97-AF65-F5344CB8AC3E}">
        <p14:creationId xmlns:p14="http://schemas.microsoft.com/office/powerpoint/2010/main" val="26728031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err="1"/>
              <a:t>Trochoids</a:t>
            </a:r>
            <a:r>
              <a:rPr lang="en-GB" dirty="0"/>
              <a:t> are nice – peaks are important for visual interest.</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Need many </a:t>
            </a:r>
            <a:r>
              <a:rPr lang="en-GB" dirty="0" err="1"/>
              <a:t>trochoids</a:t>
            </a:r>
            <a:r>
              <a:rPr lang="en-GB" dirty="0"/>
              <a:t> to get satisfactory detail.</a:t>
            </a:r>
          </a:p>
          <a:p>
            <a:endParaRPr lang="en-GB" dirty="0"/>
          </a:p>
          <a:p>
            <a:r>
              <a:rPr lang="en-GB" dirty="0"/>
              <a:t>More info: </a:t>
            </a:r>
            <a:r>
              <a:rPr lang="en-GB" dirty="0">
                <a:hlinkClick r:id="rId3"/>
              </a:rPr>
              <a:t>http://whatonearth.olehnielsen.dk/oceanwaves.asp</a:t>
            </a:r>
            <a:endParaRPr lang="en-GB" dirty="0"/>
          </a:p>
          <a:p>
            <a:endParaRPr lang="en-GB" dirty="0"/>
          </a:p>
          <a:p>
            <a:endParaRPr lang="en-GB" dirty="0"/>
          </a:p>
          <a:p>
            <a:r>
              <a:rPr lang="en-GB" dirty="0"/>
              <a:t>Transcendental</a:t>
            </a:r>
            <a:r>
              <a:rPr lang="en-GB" baseline="0" dirty="0"/>
              <a:t> equation. No algebraic solution.</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108</a:t>
            </a:fld>
            <a:endParaRPr lang="en-GB"/>
          </a:p>
        </p:txBody>
      </p:sp>
    </p:spTree>
    <p:extLst>
      <p:ext uri="{BB962C8B-B14F-4D97-AF65-F5344CB8AC3E}">
        <p14:creationId xmlns:p14="http://schemas.microsoft.com/office/powerpoint/2010/main" val="23032945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a:t>
            </a:r>
            <a:r>
              <a:rPr lang="en-GB" baseline="0" dirty="0"/>
              <a:t> stop iterating when residual error gets small enough, but in practice I find three evaluations of step 3 is usually enough.</a:t>
            </a:r>
          </a:p>
          <a:p>
            <a:endParaRPr lang="en-GB" dirty="0"/>
          </a:p>
          <a:p>
            <a:r>
              <a:rPr lang="en-GB" dirty="0"/>
              <a:t>See Yang2012</a:t>
            </a:r>
            <a:r>
              <a:rPr lang="en-GB" baseline="0" dirty="0"/>
              <a:t> for a more information and diagrams for fixed point iteration, and Bowles2012 for convergence properties:</a:t>
            </a:r>
          </a:p>
          <a:p>
            <a:endParaRPr lang="en-GB" dirty="0"/>
          </a:p>
          <a:p>
            <a:r>
              <a:rPr lang="en-GB" dirty="0"/>
              <a:t>Yang</a:t>
            </a:r>
            <a:r>
              <a:rPr lang="en-GB" baseline="0" dirty="0"/>
              <a:t> L. and Bowles H., “</a:t>
            </a:r>
            <a:r>
              <a:rPr lang="en-GB" sz="1200" b="0" i="0" kern="1200" dirty="0">
                <a:solidFill>
                  <a:schemeClr val="tx1"/>
                </a:solidFill>
                <a:effectLst/>
                <a:latin typeface="+mn-lt"/>
                <a:ea typeface="+mn-ea"/>
                <a:cs typeface="+mn-cs"/>
              </a:rPr>
              <a:t>Accelerating Rendering Pipelines Using Bidirectional Iterative </a:t>
            </a:r>
            <a:r>
              <a:rPr lang="en-GB" sz="1200" b="0" i="0" kern="1200" dirty="0" err="1">
                <a:solidFill>
                  <a:schemeClr val="tx1"/>
                </a:solidFill>
                <a:effectLst/>
                <a:latin typeface="+mn-lt"/>
                <a:ea typeface="+mn-ea"/>
                <a:cs typeface="+mn-cs"/>
              </a:rPr>
              <a:t>Reprojection</a:t>
            </a:r>
            <a:r>
              <a:rPr lang="en-GB" sz="1200" b="0" i="0" kern="1200" dirty="0">
                <a:solidFill>
                  <a:schemeClr val="tx1"/>
                </a:solidFill>
                <a:effectLst/>
                <a:latin typeface="+mn-lt"/>
                <a:ea typeface="+mn-ea"/>
                <a:cs typeface="+mn-cs"/>
              </a:rPr>
              <a:t>”, 2012</a:t>
            </a:r>
          </a:p>
          <a:p>
            <a:r>
              <a:rPr lang="en-GB" sz="1200" b="0" i="0" kern="1200" dirty="0">
                <a:solidFill>
                  <a:schemeClr val="tx1"/>
                </a:solidFill>
                <a:effectLst/>
                <a:latin typeface="+mn-lt"/>
                <a:ea typeface="+mn-ea"/>
                <a:cs typeface="+mn-cs"/>
              </a:rPr>
              <a:t>Bowles H., Mitchell K., Sumner R., Moore J., Gross M., “Iterative Image Warping”, 2012</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C1879-8404-4A0E-ADDB-9826A234D67E}" type="slidenum">
              <a:rPr lang="en-GB" smtClean="0"/>
              <a:t>109</a:t>
            </a:fld>
            <a:endParaRPr lang="en-GB"/>
          </a:p>
        </p:txBody>
      </p:sp>
    </p:spTree>
    <p:extLst>
      <p:ext uri="{BB962C8B-B14F-4D97-AF65-F5344CB8AC3E}">
        <p14:creationId xmlns:p14="http://schemas.microsoft.com/office/powerpoint/2010/main" val="17632684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general we want</a:t>
            </a:r>
            <a:r>
              <a:rPr lang="en-GB" baseline="0" dirty="0"/>
              <a:t> the sampling to adapt to the local frequency content of the shape. Put simple, regions of high curvature should get a concentration of samples compared to smoother areas. Here we will show how we did this for parabolic waves but the same analysis is applicable to wave particles etc.</a:t>
            </a:r>
          </a:p>
          <a:p>
            <a:endParaRPr lang="en-GB" dirty="0"/>
          </a:p>
          <a:p>
            <a:r>
              <a:rPr lang="en-GB" dirty="0"/>
              <a:t>Regular</a:t>
            </a:r>
            <a:r>
              <a:rPr lang="en-GB" baseline="0" dirty="0"/>
              <a:t> sampling is agnostic to wave curvature. This diagram doesn’t really illustrate the extent of the problem. Typically we’ll get sample points that miss the crest of the wave completely.</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111</a:t>
            </a:fld>
            <a:endParaRPr lang="en-GB"/>
          </a:p>
        </p:txBody>
      </p:sp>
    </p:spTree>
    <p:extLst>
      <p:ext uri="{BB962C8B-B14F-4D97-AF65-F5344CB8AC3E}">
        <p14:creationId xmlns:p14="http://schemas.microsoft.com/office/powerpoint/2010/main" val="4781480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a:t>
            </a:r>
            <a:r>
              <a:rPr lang="en-GB" baseline="0" dirty="0"/>
              <a:t> address this we take the input value and lerp it towards </a:t>
            </a:r>
            <a:r>
              <a:rPr lang="en-GB" baseline="0" dirty="0" err="1"/>
              <a:t>smoothstep</a:t>
            </a:r>
            <a:r>
              <a:rPr lang="en-GB" baseline="0" dirty="0"/>
              <a:t>. This will help to shift sample points to the start and end of the domain.</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112</a:t>
            </a:fld>
            <a:endParaRPr lang="en-GB"/>
          </a:p>
        </p:txBody>
      </p:sp>
    </p:spTree>
    <p:extLst>
      <p:ext uri="{BB962C8B-B14F-4D97-AF65-F5344CB8AC3E}">
        <p14:creationId xmlns:p14="http://schemas.microsoft.com/office/powerpoint/2010/main" val="1782953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yields</a:t>
            </a:r>
            <a:r>
              <a:rPr lang="en-GB" baseline="0" dirty="0"/>
              <a:t> a displacement map which will pinch </a:t>
            </a:r>
            <a:r>
              <a:rPr lang="en-GB" baseline="0" dirty="0" err="1"/>
              <a:t>verts</a:t>
            </a:r>
            <a:r>
              <a:rPr lang="en-GB" baseline="0" dirty="0"/>
              <a:t> to give crisp wave crests. This has the important property that all sample points lie on the curve, so that wave height queries can be performed efficiently (this will be discussed later).</a:t>
            </a:r>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113</a:t>
            </a:fld>
            <a:endParaRPr lang="en-GB"/>
          </a:p>
        </p:txBody>
      </p:sp>
    </p:spTree>
    <p:extLst>
      <p:ext uri="{BB962C8B-B14F-4D97-AF65-F5344CB8AC3E}">
        <p14:creationId xmlns:p14="http://schemas.microsoft.com/office/powerpoint/2010/main" val="36568852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Can compute wave speed s from</a:t>
            </a:r>
            <a:r>
              <a:rPr lang="en-GB" baseline="0" dirty="0"/>
              <a:t> lambda using dispersion relation for deep water waves: angular </a:t>
            </a:r>
            <a:r>
              <a:rPr lang="en-GB" baseline="0" dirty="0" err="1"/>
              <a:t>freq</a:t>
            </a:r>
            <a:r>
              <a:rPr lang="en-GB" baseline="0" dirty="0"/>
              <a:t> w=root(</a:t>
            </a:r>
            <a:r>
              <a:rPr lang="en-GB" baseline="0" dirty="0" err="1"/>
              <a:t>gk</a:t>
            </a:r>
            <a:r>
              <a:rPr lang="en-GB" baseline="0" dirty="0"/>
              <a:t>) where g is gravity and k is the root number 2pi/lambda</a:t>
            </a:r>
          </a:p>
          <a:p>
            <a:endParaRPr lang="en-GB" baseline="0" dirty="0"/>
          </a:p>
          <a:p>
            <a:r>
              <a:rPr lang="en-GB" baseline="0" dirty="0"/>
              <a:t>Want n to be 0-1; add 1 if its negative.</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[This is a translation of the code/excel equations, let me know if I’ve made a mistake]</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solidFill>
                  <a:prstClr val="black"/>
                </a:solidFill>
              </a:rPr>
              <a:pPr/>
              <a:t>114</a:t>
            </a:fld>
            <a:endParaRPr lang="en-GB">
              <a:solidFill>
                <a:prstClr val="black"/>
              </a:solidFill>
            </a:endParaRPr>
          </a:p>
        </p:txBody>
      </p:sp>
    </p:spTree>
    <p:extLst>
      <p:ext uri="{BB962C8B-B14F-4D97-AF65-F5344CB8AC3E}">
        <p14:creationId xmlns:p14="http://schemas.microsoft.com/office/powerpoint/2010/main" val="40963288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[This is a translation of the code/excel equations, let me know if I’ve made a mistake]</a:t>
            </a:r>
          </a:p>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solidFill>
                  <a:prstClr val="black"/>
                </a:solidFill>
              </a:rPr>
              <a:pPr/>
              <a:t>115</a:t>
            </a:fld>
            <a:endParaRPr lang="en-GB">
              <a:solidFill>
                <a:prstClr val="black"/>
              </a:solidFill>
            </a:endParaRPr>
          </a:p>
        </p:txBody>
      </p:sp>
    </p:spTree>
    <p:extLst>
      <p:ext uri="{BB962C8B-B14F-4D97-AF65-F5344CB8AC3E}">
        <p14:creationId xmlns:p14="http://schemas.microsoft.com/office/powerpoint/2010/main" val="35944430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some easy optimisations. Compute the</a:t>
            </a:r>
            <a:r>
              <a:rPr lang="en-GB" baseline="0" dirty="0"/>
              <a:t> squared length r^2 of r, then early out if it is greater than k^2. Subsequently we can use r^2 when evaluating the </a:t>
            </a:r>
            <a:r>
              <a:rPr lang="en-GB" baseline="0" dirty="0" err="1"/>
              <a:t>smoothstep</a:t>
            </a:r>
            <a:r>
              <a:rPr lang="en-GB" baseline="0" dirty="0"/>
              <a:t> function and its derivative.</a:t>
            </a:r>
          </a:p>
          <a:p>
            <a:endParaRPr lang="en-GB" baseline="0" dirty="0"/>
          </a:p>
          <a:p>
            <a:r>
              <a:rPr lang="en-GB" baseline="0" dirty="0"/>
              <a:t>[This is a translation of the code, let me know if I’ve made a mistake]</a:t>
            </a:r>
          </a:p>
          <a:p>
            <a:endParaRPr lang="en-GB" baseline="0" dirty="0"/>
          </a:p>
        </p:txBody>
      </p:sp>
      <p:sp>
        <p:nvSpPr>
          <p:cNvPr id="4" name="Slide Number Placeholder 3"/>
          <p:cNvSpPr>
            <a:spLocks noGrp="1"/>
          </p:cNvSpPr>
          <p:nvPr>
            <p:ph type="sldNum" sz="quarter" idx="10"/>
          </p:nvPr>
        </p:nvSpPr>
        <p:spPr/>
        <p:txBody>
          <a:bodyPr/>
          <a:lstStyle/>
          <a:p>
            <a:fld id="{890C1879-8404-4A0E-ADDB-9826A234D67E}" type="slidenum">
              <a:rPr lang="en-GB" smtClean="0"/>
              <a:t>117</a:t>
            </a:fld>
            <a:endParaRPr lang="en-GB"/>
          </a:p>
        </p:txBody>
      </p:sp>
    </p:spTree>
    <p:extLst>
      <p:ext uri="{BB962C8B-B14F-4D97-AF65-F5344CB8AC3E}">
        <p14:creationId xmlns:p14="http://schemas.microsoft.com/office/powerpoint/2010/main" val="26823256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118</a:t>
            </a:fld>
            <a:endParaRPr lang="en-GB"/>
          </a:p>
        </p:txBody>
      </p:sp>
    </p:spTree>
    <p:extLst>
      <p:ext uri="{BB962C8B-B14F-4D97-AF65-F5344CB8AC3E}">
        <p14:creationId xmlns:p14="http://schemas.microsoft.com/office/powerpoint/2010/main" val="34778742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0C1879-8404-4A0E-ADDB-9826A234D67E}" type="slidenum">
              <a:rPr lang="en-GB" smtClean="0"/>
              <a:t>121</a:t>
            </a:fld>
            <a:endParaRPr lang="en-GB"/>
          </a:p>
        </p:txBody>
      </p:sp>
    </p:spTree>
    <p:extLst>
      <p:ext uri="{BB962C8B-B14F-4D97-AF65-F5344CB8AC3E}">
        <p14:creationId xmlns:p14="http://schemas.microsoft.com/office/powerpoint/2010/main" val="2967933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GB"/>
              <a:t>Advances in Real-Time Rendering course, Siggraph 2013</a:t>
            </a:r>
          </a:p>
        </p:txBody>
      </p:sp>
      <p:sp>
        <p:nvSpPr>
          <p:cNvPr id="2" name="Title 1"/>
          <p:cNvSpPr>
            <a:spLocks noGrp="1"/>
          </p:cNvSpPr>
          <p:nvPr>
            <p:ph type="ctrTitle"/>
          </p:nvPr>
        </p:nvSpPr>
        <p:spPr>
          <a:xfrm>
            <a:off x="685800" y="1597819"/>
            <a:ext cx="7772400" cy="1102519"/>
          </a:xfrm>
          <a:noFill/>
        </p:spPr>
        <p:txBody>
          <a:bodyPr/>
          <a:lstStyle>
            <a:lvl1pPr>
              <a:defRPr>
                <a:solidFill>
                  <a:schemeClr val="accent1">
                    <a:lumMod val="10000"/>
                  </a:schemeClr>
                </a:solidFill>
              </a:defRPr>
            </a:lvl1pPr>
          </a:lstStyle>
          <a:p>
            <a:r>
              <a:rPr lang="en-US"/>
              <a:t>Click to edit Master title style</a:t>
            </a:r>
            <a:endParaRPr lang="en-GB"/>
          </a:p>
        </p:txBody>
      </p:sp>
      <p:sp>
        <p:nvSpPr>
          <p:cNvPr id="3" name="Subtitle 2"/>
          <p:cNvSpPr>
            <a:spLocks noGrp="1"/>
          </p:cNvSpPr>
          <p:nvPr>
            <p:ph type="subTitle" idx="1"/>
          </p:nvPr>
        </p:nvSpPr>
        <p:spPr>
          <a:xfrm>
            <a:off x="1371600" y="3057500"/>
            <a:ext cx="6400800" cy="1314450"/>
          </a:xfrm>
        </p:spPr>
        <p:txBody>
          <a:bodyPr/>
          <a:lstStyle>
            <a:lvl1pPr marL="0" indent="0" algn="ctr">
              <a:buNone/>
              <a:defRPr>
                <a:solidFill>
                  <a:schemeClr val="accent1">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6E6D27F-2244-4401-AFCE-671A424FB1B0}" type="datetime1">
              <a:rPr lang="en-GB" smtClean="0"/>
              <a:t>31/10/2021</a:t>
            </a:fld>
            <a:endParaRPr lang="en-GB"/>
          </a:p>
        </p:txBody>
      </p:sp>
      <p:sp>
        <p:nvSpPr>
          <p:cNvPr id="6" name="Slide Number Placeholder 5"/>
          <p:cNvSpPr>
            <a:spLocks noGrp="1"/>
          </p:cNvSpPr>
          <p:nvPr>
            <p:ph type="sldNum" sz="quarter" idx="12"/>
          </p:nvPr>
        </p:nvSpPr>
        <p:spPr/>
        <p:txBody>
          <a:bodyPr/>
          <a:lstStyle/>
          <a:p>
            <a:fld id="{A38711F5-E066-459F-B436-851D79E329CD}" type="slidenum">
              <a:rPr lang="en-GB" smtClean="0"/>
              <a:t>‹#›</a:t>
            </a:fld>
            <a:endParaRPr lang="en-GB"/>
          </a:p>
        </p:txBody>
      </p:sp>
    </p:spTree>
    <p:extLst>
      <p:ext uri="{BB962C8B-B14F-4D97-AF65-F5344CB8AC3E}">
        <p14:creationId xmlns:p14="http://schemas.microsoft.com/office/powerpoint/2010/main" val="609950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C0F9317-5409-4DEF-9214-E4DA1A577CC9}" type="datetime1">
              <a:rPr lang="en-GB" smtClean="0"/>
              <a:t>31/10/2021</a:t>
            </a:fld>
            <a:endParaRPr lang="en-GB"/>
          </a:p>
        </p:txBody>
      </p:sp>
      <p:sp>
        <p:nvSpPr>
          <p:cNvPr id="5" name="Footer Placeholder 4"/>
          <p:cNvSpPr>
            <a:spLocks noGrp="1"/>
          </p:cNvSpPr>
          <p:nvPr>
            <p:ph type="ftr" sz="quarter" idx="11"/>
          </p:nvPr>
        </p:nvSpPr>
        <p:spPr/>
        <p:txBody>
          <a:bodyPr/>
          <a:lstStyle/>
          <a:p>
            <a:r>
              <a:rPr lang="en-GB"/>
              <a:t>Advances in Real-Time Rendering course, Siggraph 2013</a:t>
            </a:r>
          </a:p>
        </p:txBody>
      </p:sp>
      <p:sp>
        <p:nvSpPr>
          <p:cNvPr id="6" name="Slide Number Placeholder 5"/>
          <p:cNvSpPr>
            <a:spLocks noGrp="1"/>
          </p:cNvSpPr>
          <p:nvPr>
            <p:ph type="sldNum" sz="quarter" idx="12"/>
          </p:nvPr>
        </p:nvSpPr>
        <p:spPr/>
        <p:txBody>
          <a:bodyPr/>
          <a:lstStyle/>
          <a:p>
            <a:fld id="{A38711F5-E066-459F-B436-851D79E329CD}" type="slidenum">
              <a:rPr lang="en-GB" smtClean="0"/>
              <a:t>‹#›</a:t>
            </a:fld>
            <a:endParaRPr lang="en-GB"/>
          </a:p>
        </p:txBody>
      </p:sp>
    </p:spTree>
    <p:extLst>
      <p:ext uri="{BB962C8B-B14F-4D97-AF65-F5344CB8AC3E}">
        <p14:creationId xmlns:p14="http://schemas.microsoft.com/office/powerpoint/2010/main" val="363633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6B8EF7F-7D9C-4815-9414-99F55889CC2C}" type="datetime1">
              <a:rPr lang="en-GB" smtClean="0"/>
              <a:t>31/10/2021</a:t>
            </a:fld>
            <a:endParaRPr lang="en-GB"/>
          </a:p>
        </p:txBody>
      </p:sp>
      <p:sp>
        <p:nvSpPr>
          <p:cNvPr id="5" name="Footer Placeholder 4"/>
          <p:cNvSpPr>
            <a:spLocks noGrp="1"/>
          </p:cNvSpPr>
          <p:nvPr>
            <p:ph type="ftr" sz="quarter" idx="11"/>
          </p:nvPr>
        </p:nvSpPr>
        <p:spPr/>
        <p:txBody>
          <a:bodyPr/>
          <a:lstStyle/>
          <a:p>
            <a:r>
              <a:rPr lang="en-GB"/>
              <a:t>Advances in Real-Time Rendering course, Siggraph 2013</a:t>
            </a:r>
          </a:p>
        </p:txBody>
      </p:sp>
      <p:sp>
        <p:nvSpPr>
          <p:cNvPr id="6" name="Slide Number Placeholder 5"/>
          <p:cNvSpPr>
            <a:spLocks noGrp="1"/>
          </p:cNvSpPr>
          <p:nvPr>
            <p:ph type="sldNum" sz="quarter" idx="12"/>
          </p:nvPr>
        </p:nvSpPr>
        <p:spPr/>
        <p:txBody>
          <a:bodyPr/>
          <a:lstStyle/>
          <a:p>
            <a:fld id="{A38711F5-E066-459F-B436-851D79E329CD}" type="slidenum">
              <a:rPr lang="en-GB" smtClean="0"/>
              <a:t>‹#›</a:t>
            </a:fld>
            <a:endParaRPr lang="en-GB"/>
          </a:p>
        </p:txBody>
      </p:sp>
    </p:spTree>
    <p:extLst>
      <p:ext uri="{BB962C8B-B14F-4D97-AF65-F5344CB8AC3E}">
        <p14:creationId xmlns:p14="http://schemas.microsoft.com/office/powerpoint/2010/main" val="342366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GB" dirty="0"/>
              <a:t>Advances in Real-Time Rendering course, </a:t>
            </a:r>
            <a:r>
              <a:rPr lang="en-GB" dirty="0" err="1"/>
              <a:t>Siggraph</a:t>
            </a:r>
            <a:r>
              <a:rPr lang="en-GB" dirty="0"/>
              <a:t> 2013</a:t>
            </a:r>
          </a:p>
        </p:txBody>
      </p:sp>
      <p:sp>
        <p:nvSpPr>
          <p:cNvPr id="9" name="Rectangle 8"/>
          <p:cNvSpPr/>
          <p:nvPr userDrawn="1"/>
        </p:nvSpPr>
        <p:spPr>
          <a:xfrm>
            <a:off x="7164288" y="0"/>
            <a:ext cx="1979712" cy="856800"/>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0" y="0"/>
            <a:ext cx="7236296" cy="856800"/>
          </a:xfrm>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3EFE52AD-E221-421A-A533-5676732B6A90}" type="datetime1">
              <a:rPr lang="en-GB" smtClean="0"/>
              <a:t>31/10/2021</a:t>
            </a:fld>
            <a:endParaRPr lang="en-GB"/>
          </a:p>
        </p:txBody>
      </p:sp>
      <p:sp>
        <p:nvSpPr>
          <p:cNvPr id="6" name="Slide Number Placeholder 5"/>
          <p:cNvSpPr>
            <a:spLocks noGrp="1"/>
          </p:cNvSpPr>
          <p:nvPr>
            <p:ph type="sldNum" sz="quarter" idx="12"/>
          </p:nvPr>
        </p:nvSpPr>
        <p:spPr/>
        <p:txBody>
          <a:bodyPr/>
          <a:lstStyle/>
          <a:p>
            <a:fld id="{A38711F5-E066-459F-B436-851D79E329CD}" type="slidenum">
              <a:rPr lang="en-GB" smtClean="0"/>
              <a:t>‹#›</a:t>
            </a:fld>
            <a:endParaRPr lang="en-GB"/>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86727" y="33250"/>
            <a:ext cx="1641905" cy="80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351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2B08EE-B8D3-404A-9D37-555D665E28A7}" type="datetime1">
              <a:rPr lang="en-GB" smtClean="0"/>
              <a:t>31/10/2021</a:t>
            </a:fld>
            <a:endParaRPr lang="en-GB"/>
          </a:p>
        </p:txBody>
      </p:sp>
      <p:sp>
        <p:nvSpPr>
          <p:cNvPr id="5" name="Footer Placeholder 4"/>
          <p:cNvSpPr>
            <a:spLocks noGrp="1"/>
          </p:cNvSpPr>
          <p:nvPr>
            <p:ph type="ftr" sz="quarter" idx="11"/>
          </p:nvPr>
        </p:nvSpPr>
        <p:spPr/>
        <p:txBody>
          <a:bodyPr/>
          <a:lstStyle/>
          <a:p>
            <a:r>
              <a:rPr lang="en-GB"/>
              <a:t>Advances in Real-Time Rendering course, Siggraph 2013</a:t>
            </a:r>
          </a:p>
        </p:txBody>
      </p:sp>
      <p:sp>
        <p:nvSpPr>
          <p:cNvPr id="6" name="Slide Number Placeholder 5"/>
          <p:cNvSpPr>
            <a:spLocks noGrp="1"/>
          </p:cNvSpPr>
          <p:nvPr>
            <p:ph type="sldNum" sz="quarter" idx="12"/>
          </p:nvPr>
        </p:nvSpPr>
        <p:spPr/>
        <p:txBody>
          <a:bodyPr/>
          <a:lstStyle/>
          <a:p>
            <a:fld id="{A38711F5-E066-459F-B436-851D79E329CD}" type="slidenum">
              <a:rPr lang="en-GB" smtClean="0"/>
              <a:t>‹#›</a:t>
            </a:fld>
            <a:endParaRPr lang="en-GB"/>
          </a:p>
        </p:txBody>
      </p:sp>
    </p:spTree>
    <p:extLst>
      <p:ext uri="{BB962C8B-B14F-4D97-AF65-F5344CB8AC3E}">
        <p14:creationId xmlns:p14="http://schemas.microsoft.com/office/powerpoint/2010/main" val="4204111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userDrawn="1"/>
        </p:nvSpPr>
        <p:spPr>
          <a:xfrm>
            <a:off x="7164288" y="0"/>
            <a:ext cx="1979712" cy="856800"/>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 y="0"/>
            <a:ext cx="7380312" cy="857250"/>
          </a:xfr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7013551-5915-4BD0-82BB-AA96D8D7D56B}" type="datetime1">
              <a:rPr lang="en-GB" smtClean="0"/>
              <a:t>31/10/2021</a:t>
            </a:fld>
            <a:endParaRPr lang="en-GB"/>
          </a:p>
        </p:txBody>
      </p:sp>
      <p:sp>
        <p:nvSpPr>
          <p:cNvPr id="6" name="Footer Placeholder 5"/>
          <p:cNvSpPr>
            <a:spLocks noGrp="1"/>
          </p:cNvSpPr>
          <p:nvPr>
            <p:ph type="ftr" sz="quarter" idx="11"/>
          </p:nvPr>
        </p:nvSpPr>
        <p:spPr/>
        <p:txBody>
          <a:bodyPr/>
          <a:lstStyle/>
          <a:p>
            <a:r>
              <a:rPr lang="en-GB" dirty="0"/>
              <a:t>Advances in Real-Time Rendering course, </a:t>
            </a:r>
            <a:r>
              <a:rPr lang="en-GB" dirty="0" err="1"/>
              <a:t>Siggraph</a:t>
            </a:r>
            <a:r>
              <a:rPr lang="en-GB" dirty="0"/>
              <a:t> 2013</a:t>
            </a:r>
          </a:p>
        </p:txBody>
      </p:sp>
      <p:sp>
        <p:nvSpPr>
          <p:cNvPr id="7" name="Slide Number Placeholder 6"/>
          <p:cNvSpPr>
            <a:spLocks noGrp="1"/>
          </p:cNvSpPr>
          <p:nvPr>
            <p:ph type="sldNum" sz="quarter" idx="12"/>
          </p:nvPr>
        </p:nvSpPr>
        <p:spPr/>
        <p:txBody>
          <a:bodyPr/>
          <a:lstStyle/>
          <a:p>
            <a:fld id="{A38711F5-E066-459F-B436-851D79E329CD}" type="slidenum">
              <a:rPr lang="en-GB" smtClean="0"/>
              <a:t>‹#›</a:t>
            </a:fld>
            <a:endParaRPr lang="en-GB"/>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86727" y="33250"/>
            <a:ext cx="1641905" cy="80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899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GB"/>
              <a:t>Advances in Real-Time Rendering course, Siggraph 2013</a:t>
            </a:r>
          </a:p>
        </p:txBody>
      </p:sp>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73440AE5-28A5-4CD2-807F-62A0137445E4}" type="datetime1">
              <a:rPr lang="en-GB" smtClean="0"/>
              <a:t>31/10/2021</a:t>
            </a:fld>
            <a:endParaRPr lang="en-GB"/>
          </a:p>
        </p:txBody>
      </p:sp>
      <p:sp>
        <p:nvSpPr>
          <p:cNvPr id="9" name="Slide Number Placeholder 8"/>
          <p:cNvSpPr>
            <a:spLocks noGrp="1"/>
          </p:cNvSpPr>
          <p:nvPr>
            <p:ph type="sldNum" sz="quarter" idx="12"/>
          </p:nvPr>
        </p:nvSpPr>
        <p:spPr/>
        <p:txBody>
          <a:bodyPr/>
          <a:lstStyle/>
          <a:p>
            <a:fld id="{A38711F5-E066-459F-B436-851D79E329CD}" type="slidenum">
              <a:rPr lang="en-GB" smtClean="0"/>
              <a:t>‹#›</a:t>
            </a:fld>
            <a:endParaRPr lang="en-GB"/>
          </a:p>
        </p:txBody>
      </p:sp>
    </p:spTree>
    <p:extLst>
      <p:ext uri="{BB962C8B-B14F-4D97-AF65-F5344CB8AC3E}">
        <p14:creationId xmlns:p14="http://schemas.microsoft.com/office/powerpoint/2010/main" val="21445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7AB72F6-AE4D-41C0-B6B8-6246098DAD2A}" type="datetime1">
              <a:rPr lang="en-GB" smtClean="0"/>
              <a:t>31/10/2021</a:t>
            </a:fld>
            <a:endParaRPr lang="en-GB"/>
          </a:p>
        </p:txBody>
      </p:sp>
      <p:sp>
        <p:nvSpPr>
          <p:cNvPr id="4" name="Footer Placeholder 3"/>
          <p:cNvSpPr>
            <a:spLocks noGrp="1"/>
          </p:cNvSpPr>
          <p:nvPr>
            <p:ph type="ftr" sz="quarter" idx="11"/>
          </p:nvPr>
        </p:nvSpPr>
        <p:spPr/>
        <p:txBody>
          <a:bodyPr/>
          <a:lstStyle/>
          <a:p>
            <a:r>
              <a:rPr lang="en-GB"/>
              <a:t>Advances in Real-Time Rendering course, Siggraph 2013</a:t>
            </a:r>
          </a:p>
        </p:txBody>
      </p:sp>
      <p:sp>
        <p:nvSpPr>
          <p:cNvPr id="5" name="Slide Number Placeholder 4"/>
          <p:cNvSpPr>
            <a:spLocks noGrp="1"/>
          </p:cNvSpPr>
          <p:nvPr>
            <p:ph type="sldNum" sz="quarter" idx="12"/>
          </p:nvPr>
        </p:nvSpPr>
        <p:spPr/>
        <p:txBody>
          <a:bodyPr/>
          <a:lstStyle/>
          <a:p>
            <a:fld id="{A38711F5-E066-459F-B436-851D79E329CD}" type="slidenum">
              <a:rPr lang="en-GB" smtClean="0"/>
              <a:t>‹#›</a:t>
            </a:fld>
            <a:endParaRPr lang="en-GB"/>
          </a:p>
        </p:txBody>
      </p:sp>
    </p:spTree>
    <p:extLst>
      <p:ext uri="{BB962C8B-B14F-4D97-AF65-F5344CB8AC3E}">
        <p14:creationId xmlns:p14="http://schemas.microsoft.com/office/powerpoint/2010/main" val="384228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3CE9C5-2477-4E29-961A-06628C286F7E}" type="datetime1">
              <a:rPr lang="en-GB" smtClean="0"/>
              <a:t>31/10/2021</a:t>
            </a:fld>
            <a:endParaRPr lang="en-GB"/>
          </a:p>
        </p:txBody>
      </p:sp>
      <p:sp>
        <p:nvSpPr>
          <p:cNvPr id="3" name="Footer Placeholder 2"/>
          <p:cNvSpPr>
            <a:spLocks noGrp="1"/>
          </p:cNvSpPr>
          <p:nvPr>
            <p:ph type="ftr" sz="quarter" idx="11"/>
          </p:nvPr>
        </p:nvSpPr>
        <p:spPr/>
        <p:txBody>
          <a:bodyPr/>
          <a:lstStyle/>
          <a:p>
            <a:r>
              <a:rPr lang="en-GB"/>
              <a:t>Advances in Real-Time Rendering course, Siggraph 2013</a:t>
            </a:r>
          </a:p>
        </p:txBody>
      </p:sp>
      <p:sp>
        <p:nvSpPr>
          <p:cNvPr id="4" name="Slide Number Placeholder 3"/>
          <p:cNvSpPr>
            <a:spLocks noGrp="1"/>
          </p:cNvSpPr>
          <p:nvPr>
            <p:ph type="sldNum" sz="quarter" idx="12"/>
          </p:nvPr>
        </p:nvSpPr>
        <p:spPr/>
        <p:txBody>
          <a:bodyPr/>
          <a:lstStyle/>
          <a:p>
            <a:fld id="{A38711F5-E066-459F-B436-851D79E329CD}" type="slidenum">
              <a:rPr lang="en-GB" smtClean="0"/>
              <a:t>‹#›</a:t>
            </a:fld>
            <a:endParaRPr lang="en-GB"/>
          </a:p>
        </p:txBody>
      </p:sp>
    </p:spTree>
    <p:extLst>
      <p:ext uri="{BB962C8B-B14F-4D97-AF65-F5344CB8AC3E}">
        <p14:creationId xmlns:p14="http://schemas.microsoft.com/office/powerpoint/2010/main" val="1635037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C93596-EC78-4963-BC85-FB9942E0550D}" type="datetime1">
              <a:rPr lang="en-GB" smtClean="0"/>
              <a:t>31/10/2021</a:t>
            </a:fld>
            <a:endParaRPr lang="en-GB"/>
          </a:p>
        </p:txBody>
      </p:sp>
      <p:sp>
        <p:nvSpPr>
          <p:cNvPr id="6" name="Footer Placeholder 5"/>
          <p:cNvSpPr>
            <a:spLocks noGrp="1"/>
          </p:cNvSpPr>
          <p:nvPr>
            <p:ph type="ftr" sz="quarter" idx="11"/>
          </p:nvPr>
        </p:nvSpPr>
        <p:spPr/>
        <p:txBody>
          <a:bodyPr/>
          <a:lstStyle/>
          <a:p>
            <a:r>
              <a:rPr lang="en-GB"/>
              <a:t>Advances in Real-Time Rendering course, Siggraph 2013</a:t>
            </a:r>
          </a:p>
        </p:txBody>
      </p:sp>
      <p:sp>
        <p:nvSpPr>
          <p:cNvPr id="7" name="Slide Number Placeholder 6"/>
          <p:cNvSpPr>
            <a:spLocks noGrp="1"/>
          </p:cNvSpPr>
          <p:nvPr>
            <p:ph type="sldNum" sz="quarter" idx="12"/>
          </p:nvPr>
        </p:nvSpPr>
        <p:spPr/>
        <p:txBody>
          <a:bodyPr/>
          <a:lstStyle/>
          <a:p>
            <a:fld id="{A38711F5-E066-459F-B436-851D79E329CD}" type="slidenum">
              <a:rPr lang="en-GB" smtClean="0"/>
              <a:t>‹#›</a:t>
            </a:fld>
            <a:endParaRPr lang="en-GB"/>
          </a:p>
        </p:txBody>
      </p:sp>
    </p:spTree>
    <p:extLst>
      <p:ext uri="{BB962C8B-B14F-4D97-AF65-F5344CB8AC3E}">
        <p14:creationId xmlns:p14="http://schemas.microsoft.com/office/powerpoint/2010/main" val="1913121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E0685C-170E-4327-92CD-6C006741FB11}" type="datetime1">
              <a:rPr lang="en-GB" smtClean="0"/>
              <a:t>31/10/2021</a:t>
            </a:fld>
            <a:endParaRPr lang="en-GB"/>
          </a:p>
        </p:txBody>
      </p:sp>
      <p:sp>
        <p:nvSpPr>
          <p:cNvPr id="6" name="Footer Placeholder 5"/>
          <p:cNvSpPr>
            <a:spLocks noGrp="1"/>
          </p:cNvSpPr>
          <p:nvPr>
            <p:ph type="ftr" sz="quarter" idx="11"/>
          </p:nvPr>
        </p:nvSpPr>
        <p:spPr/>
        <p:txBody>
          <a:bodyPr/>
          <a:lstStyle/>
          <a:p>
            <a:r>
              <a:rPr lang="en-GB"/>
              <a:t>Advances in Real-Time Rendering course, Siggraph 2013</a:t>
            </a:r>
          </a:p>
        </p:txBody>
      </p:sp>
      <p:sp>
        <p:nvSpPr>
          <p:cNvPr id="7" name="Slide Number Placeholder 6"/>
          <p:cNvSpPr>
            <a:spLocks noGrp="1"/>
          </p:cNvSpPr>
          <p:nvPr>
            <p:ph type="sldNum" sz="quarter" idx="12"/>
          </p:nvPr>
        </p:nvSpPr>
        <p:spPr/>
        <p:txBody>
          <a:bodyPr/>
          <a:lstStyle/>
          <a:p>
            <a:fld id="{A38711F5-E066-459F-B436-851D79E329CD}" type="slidenum">
              <a:rPr lang="en-GB" smtClean="0"/>
              <a:t>‹#›</a:t>
            </a:fld>
            <a:endParaRPr lang="en-GB"/>
          </a:p>
        </p:txBody>
      </p:sp>
    </p:spTree>
    <p:extLst>
      <p:ext uri="{BB962C8B-B14F-4D97-AF65-F5344CB8AC3E}">
        <p14:creationId xmlns:p14="http://schemas.microsoft.com/office/powerpoint/2010/main" val="1678409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2735796" y="4767263"/>
            <a:ext cx="3672408"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Advances in Real-Time Rendering course, </a:t>
            </a:r>
            <a:r>
              <a:rPr lang="en-GB" dirty="0" err="1"/>
              <a:t>Siggraph</a:t>
            </a:r>
            <a:r>
              <a:rPr lang="en-GB" dirty="0"/>
              <a:t> 2013</a:t>
            </a:r>
          </a:p>
        </p:txBody>
      </p:sp>
      <p:sp>
        <p:nvSpPr>
          <p:cNvPr id="8" name="Rectangle 7"/>
          <p:cNvSpPr/>
          <p:nvPr/>
        </p:nvSpPr>
        <p:spPr>
          <a:xfrm>
            <a:off x="0" y="0"/>
            <a:ext cx="9144000" cy="98757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0" y="0"/>
            <a:ext cx="9144000" cy="857250"/>
          </a:xfrm>
          <a:prstGeom prst="rect">
            <a:avLst/>
          </a:prstGeom>
          <a:solidFill>
            <a:schemeClr val="accent1">
              <a:lumMod val="10000"/>
            </a:schemeClr>
          </a:solidFill>
        </p:spPr>
        <p:txBody>
          <a:bodyPr vert="horz" lIns="14400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58BB12B-7C12-4496-8A4F-57C25437434D}" type="datetime1">
              <a:rPr lang="en-GB" smtClean="0"/>
              <a:t>31/10/2021</a:t>
            </a:fld>
            <a:endParaRPr lang="en-GB"/>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38711F5-E066-459F-B436-851D79E329CD}" type="slidenum">
              <a:rPr lang="en-GB" smtClean="0"/>
              <a:t>‹#›</a:t>
            </a:fld>
            <a:endParaRPr lang="en-GB"/>
          </a:p>
        </p:txBody>
      </p:sp>
    </p:spTree>
    <p:extLst>
      <p:ext uri="{BB962C8B-B14F-4D97-AF65-F5344CB8AC3E}">
        <p14:creationId xmlns:p14="http://schemas.microsoft.com/office/powerpoint/2010/main" val="2355465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spcBef>
          <a:spcPct val="0"/>
        </a:spcBef>
        <a:buNone/>
        <a:defRPr sz="4400" kern="1200">
          <a:solidFill>
            <a:schemeClr val="bg1"/>
          </a:solidFill>
          <a:latin typeface="Estrangelo Edessa" pitchFamily="66" charset="0"/>
          <a:ea typeface="+mj-ea"/>
          <a:cs typeface="Estrangelo Edessa" pitchFamily="66"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lumMod val="10000"/>
            </a:schemeClr>
          </a:solidFill>
          <a:latin typeface="Estrangelo Edessa" pitchFamily="66" charset="0"/>
          <a:ea typeface="+mn-ea"/>
          <a:cs typeface="Estrangelo Edessa" pitchFamily="66" charset="0"/>
        </a:defRPr>
      </a:lvl1pPr>
      <a:lvl2pPr marL="742950" indent="-285750" algn="l" defTabSz="914400" rtl="0" eaLnBrk="1" latinLnBrk="0" hangingPunct="1">
        <a:spcBef>
          <a:spcPct val="20000"/>
        </a:spcBef>
        <a:buFont typeface="Arial" pitchFamily="34" charset="0"/>
        <a:buChar char="–"/>
        <a:defRPr sz="2800" kern="1200">
          <a:solidFill>
            <a:schemeClr val="accent1">
              <a:lumMod val="10000"/>
            </a:schemeClr>
          </a:solidFill>
          <a:latin typeface="Estrangelo Edessa" pitchFamily="66" charset="0"/>
          <a:ea typeface="+mn-ea"/>
          <a:cs typeface="Estrangelo Edessa" pitchFamily="66" charset="0"/>
        </a:defRPr>
      </a:lvl2pPr>
      <a:lvl3pPr marL="1143000" indent="-228600" algn="l" defTabSz="914400" rtl="0" eaLnBrk="1" latinLnBrk="0" hangingPunct="1">
        <a:spcBef>
          <a:spcPct val="20000"/>
        </a:spcBef>
        <a:buFont typeface="Arial" pitchFamily="34" charset="0"/>
        <a:buChar char="•"/>
        <a:defRPr sz="2400" kern="1200">
          <a:solidFill>
            <a:schemeClr val="accent1">
              <a:lumMod val="10000"/>
            </a:schemeClr>
          </a:solidFill>
          <a:latin typeface="Estrangelo Edessa" pitchFamily="66" charset="0"/>
          <a:ea typeface="+mn-ea"/>
          <a:cs typeface="Estrangelo Edessa" pitchFamily="66" charset="0"/>
        </a:defRPr>
      </a:lvl3pPr>
      <a:lvl4pPr marL="1600200" indent="-228600" algn="l" defTabSz="914400" rtl="0" eaLnBrk="1" latinLnBrk="0" hangingPunct="1">
        <a:spcBef>
          <a:spcPct val="20000"/>
        </a:spcBef>
        <a:buFont typeface="Arial" pitchFamily="34" charset="0"/>
        <a:buChar char="–"/>
        <a:defRPr sz="2000" kern="1200">
          <a:solidFill>
            <a:schemeClr val="accent1">
              <a:lumMod val="10000"/>
            </a:schemeClr>
          </a:solidFill>
          <a:latin typeface="Estrangelo Edessa" pitchFamily="66" charset="0"/>
          <a:ea typeface="+mn-ea"/>
          <a:cs typeface="Estrangelo Edessa" pitchFamily="66" charset="0"/>
        </a:defRPr>
      </a:lvl4pPr>
      <a:lvl5pPr marL="2057400" indent="-228600" algn="l" defTabSz="914400" rtl="0" eaLnBrk="1" latinLnBrk="0" hangingPunct="1">
        <a:spcBef>
          <a:spcPct val="20000"/>
        </a:spcBef>
        <a:buFont typeface="Arial" pitchFamily="34" charset="0"/>
        <a:buChar char="»"/>
        <a:defRPr sz="2000" kern="1200">
          <a:solidFill>
            <a:schemeClr val="accent1">
              <a:lumMod val="10000"/>
            </a:schemeClr>
          </a:solidFill>
          <a:latin typeface="Estrangelo Edessa" pitchFamily="66" charset="0"/>
          <a:ea typeface="+mn-ea"/>
          <a:cs typeface="Estrangelo Edessa" pitchFamily="66"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1.mp4" Type="http://schemas.openxmlformats.org/officeDocument/2006/relationships/video"/><Relationship Id="rId1" Target="../media/media21.mp4" Type="http://schemas.microsoft.com/office/2007/relationships/media"/><Relationship Id="rId5" Target="../media/image16.jpeg" Type="http://schemas.openxmlformats.org/officeDocument/2006/relationships/image"/><Relationship Id="rId4" Target="../notesSlides/notesSlide89.xml" Type="http://schemas.openxmlformats.org/officeDocument/2006/relationships/notesSlide"/></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mp4" Type="http://schemas.openxmlformats.org/officeDocument/2006/relationships/video"/><Relationship Id="rId1" Target="../media/media2.mp4" Type="http://schemas.microsoft.com/office/2007/relationships/media"/><Relationship Id="rId5" Target="../media/image19.jpeg" Type="http://schemas.openxmlformats.org/officeDocument/2006/relationships/image"/><Relationship Id="rId4" Target="../notesSlides/notesSlide11.xml" Type="http://schemas.openxmlformats.org/officeDocument/2006/relationships/notesSlide"/></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arget="../media/image65.jpeg" Type="http://schemas.openxmlformats.org/officeDocument/2006/relationships/image"/><Relationship Id="rId2" Target="../notesSlides/notesSlide105.xml" Type="http://schemas.openxmlformats.org/officeDocument/2006/relationships/notesSlide"/><Relationship Id="rId1" Target="../slideLayouts/slideLayout2.xml" Type="http://schemas.openxmlformats.org/officeDocument/2006/relationships/slideLayout"/></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avi"/><Relationship Id="rId1" Type="http://schemas.microsoft.com/office/2007/relationships/media" Target="../media/media22.avi"/><Relationship Id="rId5" Type="http://schemas.openxmlformats.org/officeDocument/2006/relationships/image" Target="../media/image66.png"/><Relationship Id="rId4" Type="http://schemas.openxmlformats.org/officeDocument/2006/relationships/notesSlide" Target="../notesSlides/notesSlide107.xml"/></Relationships>
</file>

<file path=ppt/slides/_rels/slide133.xml.rels><?xml version="1.0" encoding="UTF-8" standalone="yes" ?><Relationships xmlns="http://schemas.openxmlformats.org/package/2006/relationships"><Relationship Id="rId3" Target="../media/image67.jpeg" Type="http://schemas.openxmlformats.org/officeDocument/2006/relationships/image"/><Relationship Id="rId2" Target="../notesSlides/notesSlide108.xml" Type="http://schemas.openxmlformats.org/officeDocument/2006/relationships/notesSlide"/><Relationship Id="rId1" Target="../slideLayouts/slideLayout2.xml" Type="http://schemas.openxmlformats.org/officeDocument/2006/relationships/slideLayout"/></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avi"/><Relationship Id="rId1" Type="http://schemas.microsoft.com/office/2007/relationships/media" Target="../media/media23.avi"/><Relationship Id="rId5" Type="http://schemas.openxmlformats.org/officeDocument/2006/relationships/image" Target="../media/image68.png"/><Relationship Id="rId4" Type="http://schemas.openxmlformats.org/officeDocument/2006/relationships/notesSlide" Target="../notesSlides/notesSlide10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3.mp4" Type="http://schemas.openxmlformats.org/officeDocument/2006/relationships/video"/><Relationship Id="rId1" Target="../media/media3.mp4" Type="http://schemas.microsoft.com/office/2007/relationships/media"/><Relationship Id="rId5" Target="../media/image22.jpeg" Type="http://schemas.openxmlformats.org/officeDocument/2006/relationships/image"/><Relationship Id="rId4" Target="../notesSlides/notesSlide28.xml" Type="http://schemas.openxmlformats.org/officeDocument/2006/relationships/notesSlide"/></Relationships>
</file>

<file path=ppt/slides/_rels/slide29.xml.rels><?xml version="1.0" encoding="UTF-8" standalone="yes" ?><Relationships xmlns="http://schemas.openxmlformats.org/package/2006/relationships"><Relationship Id="rId3" Target="../media/image23.jpeg" Type="http://schemas.openxmlformats.org/officeDocument/2006/relationships/image"/><Relationship Id="rId2" Target="../notesSlides/notesSlide29.xml" Type="http://schemas.openxmlformats.org/officeDocument/2006/relationships/notesSlide"/><Relationship Id="rId1" Target="../slideLayouts/slideLayout2.xml" Type="http://schemas.openxmlformats.org/officeDocument/2006/relationships/slideLayout"/></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arget="../media/image24.jpeg" Type="http://schemas.openxmlformats.org/officeDocument/2006/relationships/image"/><Relationship Id="rId2" Target="../notesSlides/notesSlide36.xml" Type="http://schemas.openxmlformats.org/officeDocument/2006/relationships/notesSlide"/><Relationship Id="rId1" Target="../slideLayouts/slideLayout2.xml" Type="http://schemas.openxmlformats.org/officeDocument/2006/relationships/slideLayout"/></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arget="../media/image25.jpeg" Type="http://schemas.openxmlformats.org/officeDocument/2006/relationships/image"/><Relationship Id="rId2" Target="../notesSlides/notesSlide38.xml" Type="http://schemas.openxmlformats.org/officeDocument/2006/relationships/notesSlide"/><Relationship Id="rId1" Target="../slideLayouts/slideLayout4.xml" Type="http://schemas.openxmlformats.org/officeDocument/2006/relationships/slideLayout"/></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26.png"/><Relationship Id="rId4"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5.avi" Type="http://schemas.openxmlformats.org/officeDocument/2006/relationships/video"/><Relationship Id="rId1" Target="../media/media5.avi" Type="http://schemas.microsoft.com/office/2007/relationships/media"/><Relationship Id="rId5" Target="../media/image27.jpeg" Type="http://schemas.openxmlformats.org/officeDocument/2006/relationships/image"/><Relationship Id="rId4" Target="../notesSlides/notesSlide41.xml" Type="http://schemas.openxmlformats.org/officeDocument/2006/relationships/notesSlide"/></Relationships>
</file>

<file path=ppt/slides/_rels/slide44.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6.avi" Type="http://schemas.openxmlformats.org/officeDocument/2006/relationships/video"/><Relationship Id="rId1" Target="../media/media6.avi" Type="http://schemas.microsoft.com/office/2007/relationships/media"/><Relationship Id="rId5" Target="../media/image28.jpeg" Type="http://schemas.openxmlformats.org/officeDocument/2006/relationships/image"/><Relationship Id="rId4" Target="../notesSlides/notesSlide42.xml" Type="http://schemas.openxmlformats.org/officeDocument/2006/relationships/notesSlide"/></Relationships>
</file>

<file path=ppt/slides/_rels/slide4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7.avi" Type="http://schemas.openxmlformats.org/officeDocument/2006/relationships/video"/><Relationship Id="rId1" Target="../media/media7.avi" Type="http://schemas.microsoft.com/office/2007/relationships/media"/><Relationship Id="rId5" Target="../media/image29.jpeg" Type="http://schemas.openxmlformats.org/officeDocument/2006/relationships/image"/><Relationship Id="rId4" Target="../notesSlides/notesSlide43.xml" Type="http://schemas.openxmlformats.org/officeDocument/2006/relationships/notesSlide"/></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arget="../media/image31.jpeg" Type="http://schemas.openxmlformats.org/officeDocument/2006/relationships/image"/><Relationship Id="rId1" Target="../slideLayouts/slideLayout2.xml" Type="http://schemas.openxmlformats.org/officeDocument/2006/relationships/slideLayout"/></Relationships>
</file>

<file path=ppt/slides/_rels/slide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5" Target="../media/image16.jpeg" Type="http://schemas.openxmlformats.org/officeDocument/2006/relationships/image"/><Relationship Id="rId4" Target="../notesSlides/notesSlide5.xml" Type="http://schemas.openxmlformats.org/officeDocument/2006/relationships/notesSlide"/></Relationships>
</file>

<file path=ppt/slides/_rels/slide50.xml.rels><?xml version="1.0" encoding="UTF-8" standalone="yes" ?><Relationships xmlns="http://schemas.openxmlformats.org/package/2006/relationships"><Relationship Id="rId3" Target="../media/image32.jpeg" Type="http://schemas.openxmlformats.org/officeDocument/2006/relationships/image"/><Relationship Id="rId2" Target="../notesSlides/notesSlide45.xml" Type="http://schemas.openxmlformats.org/officeDocument/2006/relationships/notesSlide"/><Relationship Id="rId1" Target="../slideLayouts/slideLayout2.xml" Type="http://schemas.openxmlformats.org/officeDocument/2006/relationships/slideLayout"/></Relationships>
</file>

<file path=ppt/slides/_rels/slide51.xml.rels><?xml version="1.0" encoding="UTF-8" standalone="yes" ?><Relationships xmlns="http://schemas.openxmlformats.org/package/2006/relationships"><Relationship Id="rId3" Target="../media/image33.jpeg" Type="http://schemas.openxmlformats.org/officeDocument/2006/relationships/image"/><Relationship Id="rId2" Target="../notesSlides/notesSlide46.xml" Type="http://schemas.openxmlformats.org/officeDocument/2006/relationships/notesSlide"/><Relationship Id="rId1" Target="../slideLayouts/slideLayout2.xml" Type="http://schemas.openxmlformats.org/officeDocument/2006/relationships/slideLayout"/></Relationships>
</file>

<file path=ppt/slides/_rels/slide52.xml.rels><?xml version="1.0" encoding="UTF-8" standalone="yes" ?><Relationships xmlns="http://schemas.openxmlformats.org/package/2006/relationships"><Relationship Id="rId3" Target="../media/image34.jpeg" Type="http://schemas.openxmlformats.org/officeDocument/2006/relationships/image"/><Relationship Id="rId2" Target="../notesSlides/notesSlide47.xml" Type="http://schemas.openxmlformats.org/officeDocument/2006/relationships/notesSlide"/><Relationship Id="rId1" Target="../slideLayouts/slideLayout2.xml" Type="http://schemas.openxmlformats.org/officeDocument/2006/relationships/slideLayout"/></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5.png"/><Relationship Id="rId4"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7.avi" Type="http://schemas.openxmlformats.org/officeDocument/2006/relationships/video"/><Relationship Id="rId1" Target="../media/media7.avi" Type="http://schemas.microsoft.com/office/2007/relationships/media"/><Relationship Id="rId5" Target="../media/image29.jpeg" Type="http://schemas.openxmlformats.org/officeDocument/2006/relationships/image"/><Relationship Id="rId4" Target="../notesSlides/notesSlide49.xml" Type="http://schemas.openxmlformats.org/officeDocument/2006/relationships/notesSlide"/></Relationships>
</file>

<file path=ppt/slides/_rels/slide5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0.mp4" Type="http://schemas.openxmlformats.org/officeDocument/2006/relationships/video"/><Relationship Id="rId1" Target="../media/media10.mp4" Type="http://schemas.microsoft.com/office/2007/relationships/media"/><Relationship Id="rId5" Target="../media/image36.jpeg" Type="http://schemas.openxmlformats.org/officeDocument/2006/relationships/image"/><Relationship Id="rId4" Target="../notesSlides/notesSlide50.xml" Type="http://schemas.openxmlformats.org/officeDocument/2006/relationships/notesSlide"/></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avi"/><Relationship Id="rId1" Type="http://schemas.microsoft.com/office/2007/relationships/media" Target="../media/media11.avi"/><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avi"/><Relationship Id="rId1" Type="http://schemas.microsoft.com/office/2007/relationships/media" Target="../media/media12.avi"/><Relationship Id="rId5" Type="http://schemas.openxmlformats.org/officeDocument/2006/relationships/image" Target="../media/image38.png"/><Relationship Id="rId4"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3" Target="../media/image23.jpeg" Type="http://schemas.openxmlformats.org/officeDocument/2006/relationships/image"/><Relationship Id="rId2" Target="../notesSlides/notesSlide52.xml" Type="http://schemas.openxmlformats.org/officeDocument/2006/relationships/notesSlide"/><Relationship Id="rId1" Target="../slideLayouts/slideLayout2.xml" Type="http://schemas.openxmlformats.org/officeDocument/2006/relationships/slideLayout"/></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0.png"/><Relationship Id="rId4"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4.mp4" Type="http://schemas.openxmlformats.org/officeDocument/2006/relationships/video"/><Relationship Id="rId1" Target="../media/media14.mp4" Type="http://schemas.microsoft.com/office/2007/relationships/media"/><Relationship Id="rId5" Target="../media/image41.jpeg" Type="http://schemas.openxmlformats.org/officeDocument/2006/relationships/image"/><Relationship Id="rId4" Target="../notesSlides/notesSlide56.xml" Type="http://schemas.openxmlformats.org/officeDocument/2006/relationships/notesSlide"/></Relationships>
</file>

<file path=ppt/slides/_rels/slide63.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6.avi" Type="http://schemas.openxmlformats.org/officeDocument/2006/relationships/video"/><Relationship Id="rId1" Target="../media/media6.avi" Type="http://schemas.microsoft.com/office/2007/relationships/media"/><Relationship Id="rId5" Target="../media/image28.jpeg" Type="http://schemas.openxmlformats.org/officeDocument/2006/relationships/image"/><Relationship Id="rId4" Target="../notesSlides/notesSlide57.xml" Type="http://schemas.openxmlformats.org/officeDocument/2006/relationships/notesSlide"/></Relationships>
</file>

<file path=ppt/slides/_rels/slide64.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5.avi" Type="http://schemas.openxmlformats.org/officeDocument/2006/relationships/video"/><Relationship Id="rId1" Target="../media/media15.avi" Type="http://schemas.microsoft.com/office/2007/relationships/media"/><Relationship Id="rId5" Target="../media/image42.jpeg" Type="http://schemas.openxmlformats.org/officeDocument/2006/relationships/image"/><Relationship Id="rId4" Target="../notesSlides/notesSlide58.xml" Type="http://schemas.openxmlformats.org/officeDocument/2006/relationships/notesSlide"/></Relationships>
</file>

<file path=ppt/slides/_rels/slide65.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6.avi" Type="http://schemas.openxmlformats.org/officeDocument/2006/relationships/video"/><Relationship Id="rId1" Target="../media/media16.avi" Type="http://schemas.microsoft.com/office/2007/relationships/media"/><Relationship Id="rId5" Target="../media/image43.jpeg" Type="http://schemas.openxmlformats.org/officeDocument/2006/relationships/image"/><Relationship Id="rId4" Target="../notesSlides/notesSlide59.xml" Type="http://schemas.openxmlformats.org/officeDocument/2006/relationships/notesSlide"/></Relationships>
</file>

<file path=ppt/slides/_rels/slide66.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7.avi" Type="http://schemas.openxmlformats.org/officeDocument/2006/relationships/video"/><Relationship Id="rId1" Target="../media/media17.avi" Type="http://schemas.microsoft.com/office/2007/relationships/media"/><Relationship Id="rId5" Target="../media/image44.jpeg" Type="http://schemas.openxmlformats.org/officeDocument/2006/relationships/image"/><Relationship Id="rId4" Target="../notesSlides/notesSlide60.xml" Type="http://schemas.openxmlformats.org/officeDocument/2006/relationships/notesSlide"/></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arget="../media/image45.jpeg" Type="http://schemas.openxmlformats.org/officeDocument/2006/relationships/image"/><Relationship Id="rId2" Target="../notesSlides/notesSlide63.xml" Type="http://schemas.openxmlformats.org/officeDocument/2006/relationships/notesSlide"/><Relationship Id="rId1" Target="../slideLayouts/slideLayout2.xml" Type="http://schemas.openxmlformats.org/officeDocument/2006/relationships/slideLayout"/><Relationship Id="rId4" Target="../media/image46.jpeg" Type="http://schemas.openxmlformats.org/officeDocument/2006/relationships/image"/></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arget="../media/image45.jpeg" Type="http://schemas.openxmlformats.org/officeDocument/2006/relationships/image"/><Relationship Id="rId2" Target="../notesSlides/notesSlide64.xml" Type="http://schemas.openxmlformats.org/officeDocument/2006/relationships/notesSlide"/><Relationship Id="rId1" Target="../slideLayouts/slideLayout2.xml" Type="http://schemas.openxmlformats.org/officeDocument/2006/relationships/slideLayout"/><Relationship Id="rId4" Target="../media/image47.jpeg" Type="http://schemas.openxmlformats.org/officeDocument/2006/relationships/image"/></Relationships>
</file>

<file path=ppt/slides/_rels/slide71.xml.rels><?xml version="1.0" encoding="UTF-8" standalone="yes" ?><Relationships xmlns="http://schemas.openxmlformats.org/package/2006/relationships"><Relationship Id="rId3" Target="../media/image45.jpeg" Type="http://schemas.openxmlformats.org/officeDocument/2006/relationships/image"/><Relationship Id="rId2" Target="../notesSlides/notesSlide65.xml" Type="http://schemas.openxmlformats.org/officeDocument/2006/relationships/notesSlide"/><Relationship Id="rId1" Target="../slideLayouts/slideLayout2.xml" Type="http://schemas.openxmlformats.org/officeDocument/2006/relationships/slideLayout"/><Relationship Id="rId4" Target="../media/image47.jpeg" Type="http://schemas.openxmlformats.org/officeDocument/2006/relationships/image"/></Relationships>
</file>

<file path=ppt/slides/_rels/slide72.xml.rels><?xml version="1.0" encoding="UTF-8" standalone="yes" ?><Relationships xmlns="http://schemas.openxmlformats.org/package/2006/relationships"><Relationship Id="rId3" Target="../media/image45.jpeg" Type="http://schemas.openxmlformats.org/officeDocument/2006/relationships/image"/><Relationship Id="rId2" Target="../notesSlides/notesSlide66.xml" Type="http://schemas.openxmlformats.org/officeDocument/2006/relationships/notesSlide"/><Relationship Id="rId1" Target="../slideLayouts/slideLayout2.xml" Type="http://schemas.openxmlformats.org/officeDocument/2006/relationships/slideLayout"/><Relationship Id="rId4" Target="../media/image47.jpeg" Type="http://schemas.openxmlformats.org/officeDocument/2006/relationships/image"/></Relationships>
</file>

<file path=ppt/slides/_rels/slide73.xml.rels><?xml version="1.0" encoding="UTF-8" standalone="yes" ?><Relationships xmlns="http://schemas.openxmlformats.org/package/2006/relationships"><Relationship Id="rId3" Target="../media/image47.jpeg" Type="http://schemas.openxmlformats.org/officeDocument/2006/relationships/image"/><Relationship Id="rId2" Target="../media/image45.jpeg" Type="http://schemas.openxmlformats.org/officeDocument/2006/relationships/image"/><Relationship Id="rId1" Target="../slideLayouts/slideLayout2.xml" Type="http://schemas.openxmlformats.org/officeDocument/2006/relationships/slideLayout"/></Relationships>
</file>

<file path=ppt/slides/_rels/slide74.xml.rels><?xml version="1.0" encoding="UTF-8" standalone="yes" ?><Relationships xmlns="http://schemas.openxmlformats.org/package/2006/relationships"><Relationship Id="rId3" Target="../media/image47.jpeg" Type="http://schemas.openxmlformats.org/officeDocument/2006/relationships/image"/><Relationship Id="rId2" Target="../media/image45.jpeg" Type="http://schemas.openxmlformats.org/officeDocument/2006/relationships/image"/><Relationship Id="rId1" Target="../slideLayouts/slideLayout2.xml" Type="http://schemas.openxmlformats.org/officeDocument/2006/relationships/slideLayout"/></Relationships>
</file>

<file path=ppt/slides/_rels/slide75.xml.rels><?xml version="1.0" encoding="UTF-8" standalone="yes" ?><Relationships xmlns="http://schemas.openxmlformats.org/package/2006/relationships"><Relationship Id="rId3" Target="../media/image45.jpeg" Type="http://schemas.openxmlformats.org/officeDocument/2006/relationships/image"/><Relationship Id="rId2" Target="../notesSlides/notesSlide67.xml" Type="http://schemas.openxmlformats.org/officeDocument/2006/relationships/notesSlide"/><Relationship Id="rId1" Target="../slideLayouts/slideLayout2.xml" Type="http://schemas.openxmlformats.org/officeDocument/2006/relationships/slideLayout"/><Relationship Id="rId4" Target="../media/image47.jpeg" Type="http://schemas.openxmlformats.org/officeDocument/2006/relationships/image"/></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arget="../media/image48.jpeg" Type="http://schemas.openxmlformats.org/officeDocument/2006/relationships/image"/><Relationship Id="rId2" Target="../notesSlides/notesSlide72.xml" Type="http://schemas.openxmlformats.org/officeDocument/2006/relationships/notesSlide"/><Relationship Id="rId1" Target="../slideLayouts/slideLayout2.xml" Type="http://schemas.openxmlformats.org/officeDocument/2006/relationships/slideLayout"/></Relationships>
</file>

<file path=ppt/slides/_rels/slide82.xml.rels><?xml version="1.0" encoding="UTF-8" standalone="yes" ?><Relationships xmlns="http://schemas.openxmlformats.org/package/2006/relationships"><Relationship Id="rId3" Target="../media/image49.jpeg" Type="http://schemas.openxmlformats.org/officeDocument/2006/relationships/image"/><Relationship Id="rId2" Target="../notesSlides/notesSlide73.xml" Type="http://schemas.openxmlformats.org/officeDocument/2006/relationships/notesSlide"/><Relationship Id="rId1" Target="../slideLayouts/slideLayout2.xml" Type="http://schemas.openxmlformats.org/officeDocument/2006/relationships/slideLayout"/></Relationships>
</file>

<file path=ppt/slides/_rels/slide83.xml.rels><?xml version="1.0" encoding="UTF-8" standalone="yes" ?><Relationships xmlns="http://schemas.openxmlformats.org/package/2006/relationships"><Relationship Id="rId3" Target="../media/image50.jpeg" Type="http://schemas.openxmlformats.org/officeDocument/2006/relationships/image"/><Relationship Id="rId2" Target="../notesSlides/notesSlide74.xml" Type="http://schemas.openxmlformats.org/officeDocument/2006/relationships/notesSlide"/><Relationship Id="rId1" Target="../slideLayouts/slideLayout2.xml" Type="http://schemas.openxmlformats.org/officeDocument/2006/relationships/slideLayout"/></Relationships>
</file>

<file path=ppt/slides/_rels/slide84.xml.rels><?xml version="1.0" encoding="UTF-8" standalone="yes" ?><Relationships xmlns="http://schemas.openxmlformats.org/package/2006/relationships"><Relationship Id="rId3" Target="../media/image51.jpeg" Type="http://schemas.openxmlformats.org/officeDocument/2006/relationships/image"/><Relationship Id="rId2" Target="../notesSlides/notesSlide75.xml" Type="http://schemas.openxmlformats.org/officeDocument/2006/relationships/notesSlide"/><Relationship Id="rId1" Target="../slideLayouts/slideLayout2.xml" Type="http://schemas.openxmlformats.org/officeDocument/2006/relationships/slideLayout"/></Relationships>
</file>

<file path=ppt/slides/_rels/slide85.xml.rels><?xml version="1.0" encoding="UTF-8" standalone="yes" ?><Relationships xmlns="http://schemas.openxmlformats.org/package/2006/relationships"><Relationship Id="rId3" Target="../media/image52.jpeg" Type="http://schemas.openxmlformats.org/officeDocument/2006/relationships/image"/><Relationship Id="rId2" Target="../notesSlides/notesSlide76.xml" Type="http://schemas.openxmlformats.org/officeDocument/2006/relationships/notesSlide"/><Relationship Id="rId1" Target="../slideLayouts/slideLayout2.xml" Type="http://schemas.openxmlformats.org/officeDocument/2006/relationships/slideLayout"/></Relationships>
</file>

<file path=ppt/slides/_rels/slide86.xml.rels><?xml version="1.0" encoding="UTF-8" standalone="yes" ?><Relationships xmlns="http://schemas.openxmlformats.org/package/2006/relationships"><Relationship Id="rId3" Target="../media/image53.jpeg" Type="http://schemas.openxmlformats.org/officeDocument/2006/relationships/image"/><Relationship Id="rId2" Target="../notesSlides/notesSlide77.xml" Type="http://schemas.openxmlformats.org/officeDocument/2006/relationships/notesSlide"/><Relationship Id="rId1" Target="../slideLayouts/slideLayout2.xml" Type="http://schemas.openxmlformats.org/officeDocument/2006/relationships/slideLayout"/></Relationships>
</file>

<file path=ppt/slides/_rels/slide87.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8.mp4" Type="http://schemas.openxmlformats.org/officeDocument/2006/relationships/video"/><Relationship Id="rId1" Target="../media/media18.mp4" Type="http://schemas.microsoft.com/office/2007/relationships/media"/><Relationship Id="rId5" Target="../media/image54.jpeg" Type="http://schemas.openxmlformats.org/officeDocument/2006/relationships/image"/><Relationship Id="rId4" Target="../notesSlides/notesSlide78.xml" Type="http://schemas.openxmlformats.org/officeDocument/2006/relationships/notesSlide"/></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9.mp4" Type="http://schemas.openxmlformats.org/officeDocument/2006/relationships/video"/><Relationship Id="rId1" Target="../media/media19.mp4" Type="http://schemas.microsoft.com/office/2007/relationships/media"/><Relationship Id="rId5" Target="../media/image55.jpeg" Type="http://schemas.openxmlformats.org/officeDocument/2006/relationships/image"/><Relationship Id="rId4" Target="../notesSlides/notesSlide81.xml" Type="http://schemas.openxmlformats.org/officeDocument/2006/relationships/notesSlide"/></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arget="../media/image56.jpeg" Type="http://schemas.openxmlformats.org/officeDocument/2006/relationships/image"/><Relationship Id="rId2" Target="../notesSlides/notesSlide83.xml" Type="http://schemas.openxmlformats.org/officeDocument/2006/relationships/notesSlide"/><Relationship Id="rId1" Target="../slideLayouts/slideLayout2.xml" Type="http://schemas.openxmlformats.org/officeDocument/2006/relationships/slideLayout"/></Relationships>
</file>

<file path=ppt/slides/_rels/slide93.xml.rels><?xml version="1.0" encoding="UTF-8" standalone="yes" ?><Relationships xmlns="http://schemas.openxmlformats.org/package/2006/relationships"><Relationship Id="rId3" Target="../media/image57.jpeg" Type="http://schemas.openxmlformats.org/officeDocument/2006/relationships/image"/><Relationship Id="rId2" Target="../notesSlides/notesSlide84.xml" Type="http://schemas.openxmlformats.org/officeDocument/2006/relationships/notesSlide"/><Relationship Id="rId1" Target="../slideLayouts/slideLayout2.xml" Type="http://schemas.openxmlformats.org/officeDocument/2006/relationships/slideLayout"/></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arget="../media/image58.jpeg" Type="http://schemas.openxmlformats.org/officeDocument/2006/relationships/image"/><Relationship Id="rId2" Target="../notesSlides/notesSlide85.xml" Type="http://schemas.openxmlformats.org/officeDocument/2006/relationships/notesSlide"/><Relationship Id="rId1" Target="../slideLayouts/slideLayout2.xml" Type="http://schemas.openxmlformats.org/officeDocument/2006/relationships/slideLayout"/></Relationships>
</file>

<file path=ppt/slides/_rels/slide96.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0.mp4" Type="http://schemas.openxmlformats.org/officeDocument/2006/relationships/video"/><Relationship Id="rId1" Target="../media/media20.mp4" Type="http://schemas.microsoft.com/office/2007/relationships/media"/><Relationship Id="rId5" Target="../media/image59.jpeg" Type="http://schemas.openxmlformats.org/officeDocument/2006/relationships/image"/><Relationship Id="rId4" Target="../notesSlides/notesSlide86.xml" Type="http://schemas.openxmlformats.org/officeDocument/2006/relationships/notesSlide"/></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a:xfrm>
            <a:off x="457200" y="1167594"/>
            <a:ext cx="8229600" cy="2055675"/>
          </a:xfrm>
        </p:spPr>
        <p:txBody>
          <a:bodyPr>
            <a:normAutofit/>
          </a:bodyPr>
          <a:lstStyle/>
          <a:p>
            <a:pPr marL="0" indent="0" algn="ctr">
              <a:buNone/>
            </a:pPr>
            <a:r>
              <a:rPr lang="en-GB" sz="3600" dirty="0"/>
              <a:t>Oceans on a Shoestring: Shape Representation, Meshing and Shading</a:t>
            </a:r>
          </a:p>
        </p:txBody>
      </p:sp>
      <p:sp>
        <p:nvSpPr>
          <p:cNvPr id="5" name="Content Placeholder 2"/>
          <p:cNvSpPr txBox="1">
            <a:spLocks/>
          </p:cNvSpPr>
          <p:nvPr/>
        </p:nvSpPr>
        <p:spPr>
          <a:xfrm>
            <a:off x="2195736" y="4028096"/>
            <a:ext cx="2448272" cy="876485"/>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accent1">
                    <a:lumMod val="10000"/>
                  </a:schemeClr>
                </a:solidFill>
                <a:latin typeface="Estrangelo Edessa" pitchFamily="66" charset="0"/>
                <a:ea typeface="+mn-ea"/>
                <a:cs typeface="Estrangelo Edessa" pitchFamily="66" charset="0"/>
              </a:defRPr>
            </a:lvl1pPr>
            <a:lvl2pPr marL="742950" indent="-285750" algn="l" defTabSz="914400" rtl="0" eaLnBrk="1" latinLnBrk="0" hangingPunct="1">
              <a:spcBef>
                <a:spcPct val="20000"/>
              </a:spcBef>
              <a:buFont typeface="Arial" pitchFamily="34" charset="0"/>
              <a:buChar char="–"/>
              <a:defRPr sz="2800" kern="1200">
                <a:solidFill>
                  <a:schemeClr val="accent1">
                    <a:lumMod val="10000"/>
                  </a:schemeClr>
                </a:solidFill>
                <a:latin typeface="Estrangelo Edessa" pitchFamily="66" charset="0"/>
                <a:ea typeface="+mn-ea"/>
                <a:cs typeface="Estrangelo Edessa" pitchFamily="66" charset="0"/>
              </a:defRPr>
            </a:lvl2pPr>
            <a:lvl3pPr marL="1143000" indent="-228600" algn="l" defTabSz="914400" rtl="0" eaLnBrk="1" latinLnBrk="0" hangingPunct="1">
              <a:spcBef>
                <a:spcPct val="20000"/>
              </a:spcBef>
              <a:buFont typeface="Arial" pitchFamily="34" charset="0"/>
              <a:buChar char="•"/>
              <a:defRPr sz="2400" kern="1200">
                <a:solidFill>
                  <a:schemeClr val="accent1">
                    <a:lumMod val="10000"/>
                  </a:schemeClr>
                </a:solidFill>
                <a:latin typeface="Estrangelo Edessa" pitchFamily="66" charset="0"/>
                <a:ea typeface="+mn-ea"/>
                <a:cs typeface="Estrangelo Edessa" pitchFamily="66" charset="0"/>
              </a:defRPr>
            </a:lvl3pPr>
            <a:lvl4pPr marL="1600200" indent="-228600" algn="l" defTabSz="914400" rtl="0" eaLnBrk="1" latinLnBrk="0" hangingPunct="1">
              <a:spcBef>
                <a:spcPct val="20000"/>
              </a:spcBef>
              <a:buFont typeface="Arial" pitchFamily="34" charset="0"/>
              <a:buChar char="–"/>
              <a:defRPr sz="2000" kern="1200">
                <a:solidFill>
                  <a:schemeClr val="accent1">
                    <a:lumMod val="10000"/>
                  </a:schemeClr>
                </a:solidFill>
                <a:latin typeface="Estrangelo Edessa" pitchFamily="66" charset="0"/>
                <a:ea typeface="+mn-ea"/>
                <a:cs typeface="Estrangelo Edessa" pitchFamily="66" charset="0"/>
              </a:defRPr>
            </a:lvl4pPr>
            <a:lvl5pPr marL="2057400" indent="-228600" algn="l" defTabSz="914400" rtl="0" eaLnBrk="1" latinLnBrk="0" hangingPunct="1">
              <a:spcBef>
                <a:spcPct val="20000"/>
              </a:spcBef>
              <a:buFont typeface="Arial" pitchFamily="34" charset="0"/>
              <a:buChar char="»"/>
              <a:defRPr sz="2000" kern="1200">
                <a:solidFill>
                  <a:schemeClr val="accent1">
                    <a:lumMod val="10000"/>
                  </a:schemeClr>
                </a:solidFill>
                <a:latin typeface="Estrangelo Edessa" pitchFamily="66" charset="0"/>
                <a:ea typeface="+mn-ea"/>
                <a:cs typeface="Estrangelo Edessa" pitchFamily="66"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dirty="0" err="1">
                <a:solidFill>
                  <a:schemeClr val="tx1">
                    <a:lumMod val="75000"/>
                    <a:lumOff val="25000"/>
                  </a:schemeClr>
                </a:solidFill>
              </a:rPr>
              <a:t>Huw</a:t>
            </a:r>
            <a:r>
              <a:rPr lang="en-GB" dirty="0">
                <a:solidFill>
                  <a:schemeClr val="tx1">
                    <a:lumMod val="75000"/>
                    <a:lumOff val="25000"/>
                  </a:schemeClr>
                </a:solidFill>
              </a:rPr>
              <a:t> Bowles</a:t>
            </a:r>
          </a:p>
          <a:p>
            <a:pPr marL="0" indent="0" algn="r">
              <a:buFont typeface="Arial" pitchFamily="34" charset="0"/>
              <a:buNone/>
            </a:pPr>
            <a:r>
              <a:rPr lang="en-GB" dirty="0">
                <a:solidFill>
                  <a:schemeClr val="tx1">
                    <a:lumMod val="75000"/>
                    <a:lumOff val="25000"/>
                  </a:schemeClr>
                </a:solidFill>
              </a:rPr>
              <a:t>Studio Gobo</a:t>
            </a:r>
          </a:p>
        </p:txBody>
      </p:sp>
      <p:pic>
        <p:nvPicPr>
          <p:cNvPr id="3075" name="Picture 3" descr="C:\siggraph_presentation\shared\pirates\huw-cropp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2398" y="2643758"/>
            <a:ext cx="1563778" cy="209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81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a:t>
            </a:r>
          </a:p>
        </p:txBody>
      </p:sp>
      <p:sp>
        <p:nvSpPr>
          <p:cNvPr id="3" name="Content Placeholder 2"/>
          <p:cNvSpPr>
            <a:spLocks noGrp="1"/>
          </p:cNvSpPr>
          <p:nvPr>
            <p:ph idx="1"/>
          </p:nvPr>
        </p:nvSpPr>
        <p:spPr/>
        <p:txBody>
          <a:bodyPr>
            <a:normAutofit/>
          </a:bodyPr>
          <a:lstStyle/>
          <a:p>
            <a:r>
              <a:rPr lang="en-GB" dirty="0"/>
              <a:t>Global shape</a:t>
            </a:r>
          </a:p>
          <a:p>
            <a:pPr lvl="1"/>
            <a:r>
              <a:rPr lang="en-GB" dirty="0"/>
              <a:t>Fourier Synthesis</a:t>
            </a:r>
          </a:p>
          <a:p>
            <a:pPr lvl="1"/>
            <a:r>
              <a:rPr lang="en-GB" dirty="0"/>
              <a:t>Procedural representations</a:t>
            </a:r>
          </a:p>
          <a:p>
            <a:r>
              <a:rPr lang="en-GB" dirty="0"/>
              <a:t>Local shape</a:t>
            </a:r>
          </a:p>
          <a:p>
            <a:pPr lvl="1"/>
            <a:r>
              <a:rPr lang="en-GB" dirty="0"/>
              <a:t>Wave height modifiers</a:t>
            </a:r>
          </a:p>
          <a:p>
            <a:pPr lvl="1"/>
            <a:r>
              <a:rPr lang="en-GB" dirty="0"/>
              <a:t>Wave particles</a:t>
            </a:r>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53680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Conclusion</a:t>
            </a:r>
          </a:p>
        </p:txBody>
      </p:sp>
      <p:sp>
        <p:nvSpPr>
          <p:cNvPr id="4" name="Content Placeholder 3"/>
          <p:cNvSpPr>
            <a:spLocks noGrp="1"/>
          </p:cNvSpPr>
          <p:nvPr>
            <p:ph idx="1"/>
          </p:nvPr>
        </p:nvSpPr>
        <p:spPr/>
        <p:txBody>
          <a:bodyPr/>
          <a:lstStyle/>
          <a:p>
            <a:r>
              <a:rPr lang="en-GB" dirty="0"/>
              <a:t>Shading</a:t>
            </a:r>
          </a:p>
          <a:p>
            <a:pPr lvl="1"/>
            <a:r>
              <a:rPr lang="en-GB" dirty="0"/>
              <a:t>Presented some components that enabled us to get a pleasing aesthetic result in a short amount of time</a:t>
            </a:r>
          </a:p>
          <a:p>
            <a:pPr lvl="1"/>
            <a:endParaRPr lang="en-GB" dirty="0"/>
          </a:p>
        </p:txBody>
      </p:sp>
    </p:spTree>
    <p:extLst>
      <p:ext uri="{BB962C8B-B14F-4D97-AF65-F5344CB8AC3E}">
        <p14:creationId xmlns:p14="http://schemas.microsoft.com/office/powerpoint/2010/main" val="3864829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r>
              <a:rPr lang="en-GB" dirty="0"/>
              <a:t>If we could do it again…</a:t>
            </a:r>
          </a:p>
          <a:p>
            <a:pPr lvl="1"/>
            <a:r>
              <a:rPr lang="en-GB" dirty="0"/>
              <a:t>Same implementation for Wii</a:t>
            </a:r>
          </a:p>
          <a:p>
            <a:pPr lvl="1"/>
            <a:r>
              <a:rPr lang="en-GB" dirty="0"/>
              <a:t>GPU based Polar Meshing for other platforms</a:t>
            </a:r>
          </a:p>
          <a:p>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5033333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normAutofit/>
          </a:bodyPr>
          <a:lstStyle/>
          <a:p>
            <a:r>
              <a:rPr lang="en-GB" dirty="0"/>
              <a:t>Vertex </a:t>
            </a:r>
            <a:r>
              <a:rPr lang="en-GB" dirty="0" err="1"/>
              <a:t>shader</a:t>
            </a:r>
            <a:endParaRPr lang="en-GB" dirty="0"/>
          </a:p>
          <a:p>
            <a:pPr lvl="1"/>
            <a:r>
              <a:rPr lang="en-GB" dirty="0"/>
              <a:t>Take ring distances from CPU?</a:t>
            </a:r>
          </a:p>
          <a:p>
            <a:r>
              <a:rPr lang="en-GB" dirty="0"/>
              <a:t>Tessellation stages</a:t>
            </a:r>
          </a:p>
          <a:p>
            <a:pPr lvl="1"/>
            <a:r>
              <a:rPr lang="en-GB" dirty="0"/>
              <a:t>?</a:t>
            </a:r>
          </a:p>
          <a:p>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5724530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Demos</a:t>
            </a:r>
          </a:p>
        </p:txBody>
      </p:sp>
      <p:pic>
        <p:nvPicPr>
          <p:cNvPr id="5" name="nice_over_waves_c.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508" cy="5143636"/>
          </a:xfrm>
        </p:spPr>
      </p:pic>
    </p:spTree>
    <p:extLst>
      <p:ext uri="{BB962C8B-B14F-4D97-AF65-F5344CB8AC3E}">
        <p14:creationId xmlns:p14="http://schemas.microsoft.com/office/powerpoint/2010/main" val="161165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9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Appendix</a:t>
            </a:r>
          </a:p>
        </p:txBody>
      </p:sp>
      <p:sp>
        <p:nvSpPr>
          <p:cNvPr id="4" name="Content Placeholder 3"/>
          <p:cNvSpPr>
            <a:spLocks noGrp="1"/>
          </p:cNvSpPr>
          <p:nvPr>
            <p:ph idx="1"/>
          </p:nvPr>
        </p:nvSpPr>
        <p:spPr/>
        <p:txBody>
          <a:bodyPr>
            <a:normAutofit fontScale="62500" lnSpcReduction="20000"/>
          </a:bodyPr>
          <a:lstStyle/>
          <a:p>
            <a:r>
              <a:rPr lang="en-GB" dirty="0"/>
              <a:t>Sampling </a:t>
            </a:r>
            <a:r>
              <a:rPr lang="en-GB" dirty="0" err="1"/>
              <a:t>trochoids</a:t>
            </a:r>
            <a:endParaRPr lang="en-GB" dirty="0"/>
          </a:p>
          <a:p>
            <a:r>
              <a:rPr lang="en-GB" dirty="0"/>
              <a:t>Sampling displacement maps</a:t>
            </a:r>
          </a:p>
          <a:p>
            <a:r>
              <a:rPr lang="en-GB" dirty="0"/>
              <a:t>Adapting sampling to shape</a:t>
            </a:r>
          </a:p>
          <a:p>
            <a:r>
              <a:rPr lang="en-GB" dirty="0"/>
              <a:t>Parabolic wave equations</a:t>
            </a:r>
          </a:p>
          <a:p>
            <a:r>
              <a:rPr lang="en-GB" dirty="0"/>
              <a:t>Sampling wave particles</a:t>
            </a:r>
          </a:p>
          <a:p>
            <a:r>
              <a:rPr lang="en-GB" dirty="0"/>
              <a:t>Physics considerations</a:t>
            </a:r>
          </a:p>
          <a:p>
            <a:r>
              <a:rPr lang="en-GB" dirty="0"/>
              <a:t>More information about detail curves</a:t>
            </a:r>
          </a:p>
          <a:p>
            <a:pPr lvl="1"/>
            <a:r>
              <a:rPr lang="en-GB" dirty="0"/>
              <a:t>Derivation for uniform detail in screen space</a:t>
            </a:r>
          </a:p>
          <a:p>
            <a:r>
              <a:rPr lang="en-GB" dirty="0"/>
              <a:t>Ensuring screen coverage</a:t>
            </a:r>
          </a:p>
          <a:p>
            <a:r>
              <a:rPr lang="en-GB" dirty="0"/>
              <a:t>Additional strategies for stabilizing </a:t>
            </a:r>
            <a:r>
              <a:rPr lang="en-GB" dirty="0" err="1"/>
              <a:t>verts</a:t>
            </a:r>
            <a:endParaRPr lang="en-GB" dirty="0"/>
          </a:p>
          <a:p>
            <a:r>
              <a:rPr lang="en-GB" dirty="0"/>
              <a:t>Refraction notes</a:t>
            </a:r>
          </a:p>
          <a:p>
            <a:endParaRPr lang="en-GB" dirty="0"/>
          </a:p>
          <a:p>
            <a:endParaRPr lang="en-GB" dirty="0"/>
          </a:p>
        </p:txBody>
      </p:sp>
    </p:spTree>
    <p:extLst>
      <p:ext uri="{BB962C8B-B14F-4D97-AF65-F5344CB8AC3E}">
        <p14:creationId xmlns:p14="http://schemas.microsoft.com/office/powerpoint/2010/main" val="2452732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Contact</a:t>
            </a:r>
          </a:p>
        </p:txBody>
      </p:sp>
      <p:sp>
        <p:nvSpPr>
          <p:cNvPr id="4" name="Content Placeholder 3"/>
          <p:cNvSpPr>
            <a:spLocks noGrp="1"/>
          </p:cNvSpPr>
          <p:nvPr>
            <p:ph idx="1"/>
          </p:nvPr>
        </p:nvSpPr>
        <p:spPr/>
        <p:txBody>
          <a:bodyPr/>
          <a:lstStyle/>
          <a:p>
            <a:pPr marL="0" indent="0" algn="ctr">
              <a:buNone/>
            </a:pPr>
            <a:r>
              <a:rPr lang="en-GB" dirty="0" err="1"/>
              <a:t>Huw</a:t>
            </a:r>
            <a:r>
              <a:rPr lang="en-GB" dirty="0"/>
              <a:t> Bowles</a:t>
            </a:r>
          </a:p>
          <a:p>
            <a:pPr marL="0" indent="0" algn="ctr">
              <a:buNone/>
            </a:pPr>
            <a:r>
              <a:rPr lang="en-GB" dirty="0"/>
              <a:t>huw@studiogobo.com</a:t>
            </a:r>
          </a:p>
          <a:p>
            <a:pPr marL="0" indent="0" algn="ctr">
              <a:buNone/>
            </a:pPr>
            <a:endParaRPr lang="en-GB" dirty="0"/>
          </a:p>
          <a:p>
            <a:pPr marL="0" indent="0" algn="ctr">
              <a:buNone/>
            </a:pPr>
            <a:r>
              <a:rPr lang="en-GB" dirty="0"/>
              <a:t>Studio Gobo is hiring!</a:t>
            </a:r>
          </a:p>
          <a:p>
            <a:pPr marL="0" indent="0" algn="ctr">
              <a:buNone/>
            </a:pPr>
            <a:endParaRPr lang="en-GB" dirty="0"/>
          </a:p>
        </p:txBody>
      </p:sp>
    </p:spTree>
    <p:extLst>
      <p:ext uri="{BB962C8B-B14F-4D97-AF65-F5344CB8AC3E}">
        <p14:creationId xmlns:p14="http://schemas.microsoft.com/office/powerpoint/2010/main" val="259460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References</a:t>
            </a:r>
          </a:p>
        </p:txBody>
      </p:sp>
      <p:sp>
        <p:nvSpPr>
          <p:cNvPr id="4" name="Content Placeholder 3"/>
          <p:cNvSpPr>
            <a:spLocks noGrp="1"/>
          </p:cNvSpPr>
          <p:nvPr>
            <p:ph idx="1"/>
          </p:nvPr>
        </p:nvSpPr>
        <p:spPr/>
        <p:txBody>
          <a:bodyPr>
            <a:normAutofit fontScale="55000" lnSpcReduction="20000"/>
          </a:bodyPr>
          <a:lstStyle/>
          <a:p>
            <a:r>
              <a:rPr lang="en-GB" b="1" dirty="0"/>
              <a:t>Edwards J. “</a:t>
            </a:r>
            <a:r>
              <a:rPr lang="en-GB" b="1" i="1" dirty="0"/>
              <a:t>Dynamic Sand Simulation and Rendering in Journey</a:t>
            </a:r>
            <a:r>
              <a:rPr lang="en-GB" b="1" dirty="0"/>
              <a:t>”, 2012</a:t>
            </a:r>
          </a:p>
          <a:p>
            <a:r>
              <a:rPr lang="en-GB" b="1" dirty="0" err="1"/>
              <a:t>Hinsinger</a:t>
            </a:r>
            <a:r>
              <a:rPr lang="en-GB" b="1" dirty="0"/>
              <a:t> D., </a:t>
            </a:r>
            <a:r>
              <a:rPr lang="en-GB" b="1" dirty="0" err="1"/>
              <a:t>Neyret</a:t>
            </a:r>
            <a:r>
              <a:rPr lang="en-GB" b="1" dirty="0"/>
              <a:t> F. and </a:t>
            </a:r>
            <a:r>
              <a:rPr lang="en-GB" b="1" dirty="0" err="1"/>
              <a:t>Cani</a:t>
            </a:r>
            <a:r>
              <a:rPr lang="en-GB" b="1" dirty="0"/>
              <a:t> M.P. “</a:t>
            </a:r>
            <a:r>
              <a:rPr lang="en-GB" b="1" i="1" dirty="0"/>
              <a:t>Interactive Animation of Ocean Waves</a:t>
            </a:r>
            <a:r>
              <a:rPr lang="en-GB" b="1" dirty="0"/>
              <a:t>”, 2002</a:t>
            </a:r>
          </a:p>
          <a:p>
            <a:r>
              <a:rPr lang="en-GB" b="1" dirty="0" err="1"/>
              <a:t>Losasso</a:t>
            </a:r>
            <a:r>
              <a:rPr lang="en-GB" b="1" dirty="0"/>
              <a:t> F. and Hoppe H. “</a:t>
            </a:r>
            <a:r>
              <a:rPr lang="en-GB" b="1" i="1" dirty="0"/>
              <a:t>Geometry </a:t>
            </a:r>
            <a:r>
              <a:rPr lang="en-GB" b="1" i="1" dirty="0" err="1"/>
              <a:t>clipmaps</a:t>
            </a:r>
            <a:r>
              <a:rPr lang="en-GB" b="1" i="1" dirty="0"/>
              <a:t>: Terrain rendering using nested regular grids</a:t>
            </a:r>
            <a:r>
              <a:rPr lang="en-GB" b="1" dirty="0"/>
              <a:t>”, 2004</a:t>
            </a:r>
          </a:p>
          <a:p>
            <a:r>
              <a:rPr lang="en-GB" b="1" dirty="0"/>
              <a:t>Ochoa C. G. and Holder D., “</a:t>
            </a:r>
            <a:r>
              <a:rPr lang="en-GB" b="1" i="1" dirty="0"/>
              <a:t>Water Technology of Uncharted</a:t>
            </a:r>
            <a:r>
              <a:rPr lang="en-GB" b="1" dirty="0"/>
              <a:t>”, 2012</a:t>
            </a:r>
          </a:p>
          <a:p>
            <a:r>
              <a:rPr lang="en-GB" b="1" dirty="0" err="1"/>
              <a:t>Tessendorf</a:t>
            </a:r>
            <a:r>
              <a:rPr lang="en-GB" b="1" dirty="0"/>
              <a:t> J. “</a:t>
            </a:r>
            <a:r>
              <a:rPr lang="en-GB" b="1" i="1" dirty="0"/>
              <a:t>Simulating Ocean Water</a:t>
            </a:r>
            <a:r>
              <a:rPr lang="en-GB" b="1" dirty="0"/>
              <a:t>”, 2001</a:t>
            </a:r>
          </a:p>
          <a:p>
            <a:r>
              <a:rPr lang="en-GB" b="1" dirty="0"/>
              <a:t>Torres G. and </a:t>
            </a:r>
            <a:r>
              <a:rPr lang="en-GB" b="1" dirty="0" err="1"/>
              <a:t>Ricour</a:t>
            </a:r>
            <a:r>
              <a:rPr lang="en-GB" b="1" dirty="0"/>
              <a:t> H. “</a:t>
            </a:r>
            <a:r>
              <a:rPr lang="en-GB" b="1" i="1" dirty="0"/>
              <a:t>Technical Challenges of Assassin’s Creed III: Real-Time Water Simulation and High-Quality Linear Gameplay Sequences</a:t>
            </a:r>
            <a:r>
              <a:rPr lang="en-GB" b="1" dirty="0"/>
              <a:t>”, 2012</a:t>
            </a:r>
          </a:p>
          <a:p>
            <a:r>
              <a:rPr lang="en-GB" b="1" dirty="0" err="1"/>
              <a:t>Yuksel</a:t>
            </a:r>
            <a:r>
              <a:rPr lang="en-GB" b="1" dirty="0"/>
              <a:t> C., House D.H., Keyser J. “Wave Particles”, 2007</a:t>
            </a:r>
          </a:p>
          <a:p>
            <a:endParaRPr lang="en-GB" dirty="0"/>
          </a:p>
        </p:txBody>
      </p:sp>
    </p:spTree>
    <p:extLst>
      <p:ext uri="{BB962C8B-B14F-4D97-AF65-F5344CB8AC3E}">
        <p14:creationId xmlns:p14="http://schemas.microsoft.com/office/powerpoint/2010/main" val="14464635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Appendix</a:t>
            </a:r>
          </a:p>
        </p:txBody>
      </p:sp>
      <p:sp>
        <p:nvSpPr>
          <p:cNvPr id="4" name="Content Placeholder 3"/>
          <p:cNvSpPr>
            <a:spLocks noGrp="1"/>
          </p:cNvSpPr>
          <p:nvPr>
            <p:ph idx="1"/>
          </p:nvPr>
        </p:nvSpPr>
        <p:spPr/>
        <p:txBody>
          <a:bodyPr/>
          <a:lstStyle/>
          <a:p>
            <a:endParaRPr lang="en-GB"/>
          </a:p>
        </p:txBody>
      </p:sp>
    </p:spTree>
    <p:extLst>
      <p:ext uri="{BB962C8B-B14F-4D97-AF65-F5344CB8AC3E}">
        <p14:creationId xmlns:p14="http://schemas.microsoft.com/office/powerpoint/2010/main" val="10140970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Sampling </a:t>
            </a:r>
            <a:r>
              <a:rPr lang="en-GB" dirty="0" err="1"/>
              <a:t>Trochoids</a:t>
            </a:r>
            <a:endParaRPr lang="en-GB"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200150"/>
                <a:ext cx="8229600" cy="3603847"/>
              </a:xfrm>
            </p:spPr>
            <p:txBody>
              <a:bodyPr>
                <a:normAutofit fontScale="92500" lnSpcReduction="10000"/>
              </a:bodyPr>
              <a:lstStyle/>
              <a:p>
                <a:r>
                  <a:rPr lang="en-GB" dirty="0"/>
                  <a:t>Given </a:t>
                </a:r>
                <a14:m>
                  <m:oMath xmlns:m="http://schemas.openxmlformats.org/officeDocument/2006/math">
                    <m:acc>
                      <m:accPr>
                        <m:chr m:val="⃑"/>
                        <m:ctrlPr>
                          <a:rPr lang="en-GB" b="0" i="1" smtClean="0">
                            <a:latin typeface="Cambria Math" panose="02040503050406030204" pitchFamily="18" charset="0"/>
                          </a:rPr>
                        </m:ctrlPr>
                      </m:accPr>
                      <m:e>
                        <m:r>
                          <a:rPr lang="en-GB" b="1" i="1" smtClean="0">
                            <a:latin typeface="Cambria Math"/>
                          </a:rPr>
                          <m:t>𝒙</m:t>
                        </m:r>
                      </m:e>
                    </m:acc>
                  </m:oMath>
                </a14:m>
                <a:r>
                  <a:rPr lang="en-GB" dirty="0"/>
                  <a:t>, solve for </a:t>
                </a:r>
                <a14:m>
                  <m:oMath xmlns:m="http://schemas.openxmlformats.org/officeDocument/2006/math">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1" i="1" smtClean="0">
                                <a:latin typeface="Cambria Math"/>
                              </a:rPr>
                              <m:t>𝒙</m:t>
                            </m:r>
                          </m:e>
                          <m:sub>
                            <m:r>
                              <a:rPr lang="en-GB" b="0" i="1" smtClean="0">
                                <a:latin typeface="Cambria Math"/>
                              </a:rPr>
                              <m:t>0</m:t>
                            </m:r>
                          </m:sub>
                        </m:sSub>
                      </m:e>
                    </m:acc>
                  </m:oMath>
                </a14:m>
                <a:r>
                  <a:rPr lang="en-GB" dirty="0"/>
                  <a:t> to find </a:t>
                </a:r>
                <a14:m>
                  <m:oMath xmlns:m="http://schemas.openxmlformats.org/officeDocument/2006/math">
                    <m:r>
                      <m:rPr>
                        <m:sty m:val="p"/>
                      </m:rPr>
                      <a:rPr lang="en-GB" b="0" i="0" smtClean="0">
                        <a:latin typeface="Cambria Math"/>
                      </a:rPr>
                      <m:t>y</m:t>
                    </m:r>
                  </m:oMath>
                </a14:m>
                <a:r>
                  <a:rPr lang="en-GB" dirty="0"/>
                  <a:t>:</a:t>
                </a:r>
              </a:p>
              <a:p>
                <a:endParaRPr lang="en-GB" dirty="0"/>
              </a:p>
              <a:p>
                <a:endParaRPr lang="en-GB" dirty="0"/>
              </a:p>
              <a:p>
                <a:endParaRPr lang="en-GB" dirty="0"/>
              </a:p>
              <a:p>
                <a:r>
                  <a:rPr lang="en-GB" dirty="0"/>
                  <a:t>Transcendental equation – no algebraic solution</a:t>
                </a:r>
              </a:p>
              <a:p>
                <a:r>
                  <a:rPr lang="en-GB" dirty="0"/>
                  <a:t>Can used fixed point iteration – next slide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200150"/>
                <a:ext cx="8229600" cy="3603847"/>
              </a:xfrm>
              <a:blipFill>
                <a:blip r:embed="rId3"/>
                <a:stretch>
                  <a:fillRect l="-1481" t="-3384" b="-5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44852" y="1873491"/>
                <a:ext cx="4454296" cy="13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b="1" i="1" smtClean="0">
                              <a:latin typeface="Cambria Math" panose="02040503050406030204" pitchFamily="18" charset="0"/>
                            </a:rPr>
                          </m:ctrlPr>
                        </m:accPr>
                        <m:e>
                          <m:r>
                            <a:rPr lang="en-GB" sz="2400" b="1" i="1" smtClean="0">
                              <a:latin typeface="Cambria Math"/>
                            </a:rPr>
                            <m:t>𝒙</m:t>
                          </m:r>
                        </m:e>
                      </m:acc>
                      <m:r>
                        <a:rPr lang="en-GB" sz="2400" b="0" i="1" smtClean="0">
                          <a:latin typeface="Cambria Math"/>
                        </a:rPr>
                        <m:t>=</m:t>
                      </m:r>
                      <m:acc>
                        <m:accPr>
                          <m:chr m:val="⃑"/>
                          <m:ctrlPr>
                            <a:rPr lang="en-GB" sz="2400" b="1" i="1" smtClean="0">
                              <a:latin typeface="Cambria Math" panose="02040503050406030204" pitchFamily="18" charset="0"/>
                              <a:ea typeface="Cambria Math"/>
                            </a:rPr>
                          </m:ctrlPr>
                        </m:accPr>
                        <m:e>
                          <m:sSub>
                            <m:sSubPr>
                              <m:ctrlPr>
                                <a:rPr lang="en-GB" sz="2400" b="1" i="1" smtClean="0">
                                  <a:latin typeface="Cambria Math" panose="02040503050406030204" pitchFamily="18" charset="0"/>
                                  <a:ea typeface="Cambria Math"/>
                                </a:rPr>
                              </m:ctrlPr>
                            </m:sSubPr>
                            <m:e>
                              <m:r>
                                <a:rPr lang="en-GB" sz="2400" b="1" i="1" smtClean="0">
                                  <a:latin typeface="Cambria Math"/>
                                  <a:ea typeface="Cambria Math"/>
                                </a:rPr>
                                <m:t>𝒙</m:t>
                              </m:r>
                            </m:e>
                            <m:sub>
                              <m:r>
                                <a:rPr lang="en-GB" sz="2400" b="1" i="1" smtClean="0">
                                  <a:latin typeface="Cambria Math"/>
                                  <a:ea typeface="Cambria Math"/>
                                </a:rPr>
                                <m:t>𝟎</m:t>
                              </m:r>
                            </m:sub>
                          </m:sSub>
                        </m:e>
                      </m:acc>
                      <m:r>
                        <a:rPr lang="en-GB" sz="2400" b="0" i="1" smtClean="0">
                          <a:latin typeface="Cambria Math"/>
                        </a:rPr>
                        <m:t>−</m:t>
                      </m:r>
                      <m:d>
                        <m:dPr>
                          <m:ctrlPr>
                            <a:rPr lang="en-GB" sz="2400" b="0" i="1" smtClean="0">
                              <a:latin typeface="Cambria Math" panose="02040503050406030204" pitchFamily="18" charset="0"/>
                            </a:rPr>
                          </m:ctrlPr>
                        </m:dPr>
                        <m:e>
                          <m:f>
                            <m:fPr>
                              <m:ctrlPr>
                                <a:rPr lang="en-GB" sz="2400" b="0" i="1" smtClean="0">
                                  <a:latin typeface="Cambria Math" panose="02040503050406030204" pitchFamily="18" charset="0"/>
                                </a:rPr>
                              </m:ctrlPr>
                            </m:fPr>
                            <m:num>
                              <m:acc>
                                <m:accPr>
                                  <m:chr m:val="⃑"/>
                                  <m:ctrlPr>
                                    <a:rPr lang="en-GB" sz="2400" b="0" i="1" smtClean="0">
                                      <a:latin typeface="Cambria Math" panose="02040503050406030204" pitchFamily="18" charset="0"/>
                                    </a:rPr>
                                  </m:ctrlPr>
                                </m:accPr>
                                <m:e>
                                  <m:r>
                                    <a:rPr lang="en-GB" sz="2400" b="1" i="1" smtClean="0">
                                      <a:latin typeface="Cambria Math"/>
                                    </a:rPr>
                                    <m:t>𝒌</m:t>
                                  </m:r>
                                </m:e>
                              </m:acc>
                            </m:num>
                            <m:den>
                              <m:r>
                                <a:rPr lang="en-GB" sz="2400" b="0" i="1" smtClean="0">
                                  <a:latin typeface="Cambria Math"/>
                                </a:rPr>
                                <m:t>𝑘</m:t>
                              </m:r>
                            </m:den>
                          </m:f>
                        </m:e>
                      </m:d>
                      <m:r>
                        <a:rPr lang="en-GB" sz="2400" b="0" i="1" smtClean="0">
                          <a:latin typeface="Cambria Math"/>
                        </a:rPr>
                        <m:t>𝐴</m:t>
                      </m:r>
                      <m:func>
                        <m:funcPr>
                          <m:ctrlPr>
                            <a:rPr lang="en-GB" sz="2400" b="0" i="1" smtClean="0">
                              <a:latin typeface="Cambria Math" panose="02040503050406030204" pitchFamily="18" charset="0"/>
                            </a:rPr>
                          </m:ctrlPr>
                        </m:funcPr>
                        <m:fName>
                          <m:r>
                            <m:rPr>
                              <m:sty m:val="p"/>
                            </m:rPr>
                            <a:rPr lang="en-GB" sz="2400" b="0" i="0" smtClean="0">
                              <a:latin typeface="Cambria Math"/>
                            </a:rPr>
                            <m:t>sin</m:t>
                          </m:r>
                        </m:fName>
                        <m:e>
                          <m:r>
                            <a:rPr lang="en-GB" sz="2400" b="0" i="1" smtClean="0">
                              <a:latin typeface="Cambria Math"/>
                            </a:rPr>
                            <m:t>(</m:t>
                          </m:r>
                          <m:acc>
                            <m:accPr>
                              <m:chr m:val="⃑"/>
                              <m:ctrlPr>
                                <a:rPr lang="en-GB" sz="2400" b="0" i="1" smtClean="0">
                                  <a:latin typeface="Cambria Math" panose="02040503050406030204" pitchFamily="18" charset="0"/>
                                </a:rPr>
                              </m:ctrlPr>
                            </m:accPr>
                            <m:e>
                              <m:r>
                                <a:rPr lang="en-GB" sz="2400" b="1" i="1" smtClean="0">
                                  <a:latin typeface="Cambria Math"/>
                                </a:rPr>
                                <m:t>𝒌</m:t>
                              </m:r>
                            </m:e>
                          </m:acc>
                          <m:r>
                            <a:rPr lang="en-GB" sz="2400" b="1" i="1" smtClean="0">
                              <a:latin typeface="Cambria Math"/>
                              <a:ea typeface="Cambria Math"/>
                            </a:rPr>
                            <m:t>∙</m:t>
                          </m:r>
                          <m:acc>
                            <m:accPr>
                              <m:chr m:val="⃑"/>
                              <m:ctrlPr>
                                <a:rPr lang="en-GB" sz="2400" b="1" i="1" smtClean="0">
                                  <a:latin typeface="Cambria Math" panose="02040503050406030204" pitchFamily="18" charset="0"/>
                                  <a:ea typeface="Cambria Math"/>
                                </a:rPr>
                              </m:ctrlPr>
                            </m:accPr>
                            <m:e>
                              <m:sSub>
                                <m:sSubPr>
                                  <m:ctrlPr>
                                    <a:rPr lang="en-GB" sz="2400" b="1" i="1" smtClean="0">
                                      <a:latin typeface="Cambria Math" panose="02040503050406030204" pitchFamily="18" charset="0"/>
                                      <a:ea typeface="Cambria Math"/>
                                    </a:rPr>
                                  </m:ctrlPr>
                                </m:sSubPr>
                                <m:e>
                                  <m:r>
                                    <a:rPr lang="en-GB" sz="2400" b="1" i="1" smtClean="0">
                                      <a:latin typeface="Cambria Math"/>
                                      <a:ea typeface="Cambria Math"/>
                                    </a:rPr>
                                    <m:t>𝒙</m:t>
                                  </m:r>
                                </m:e>
                                <m:sub>
                                  <m:r>
                                    <a:rPr lang="en-GB" sz="2400" b="1" i="1" smtClean="0">
                                      <a:latin typeface="Cambria Math"/>
                                      <a:ea typeface="Cambria Math"/>
                                    </a:rPr>
                                    <m:t>𝟎</m:t>
                                  </m:r>
                                </m:sub>
                              </m:sSub>
                            </m:e>
                          </m:acc>
                          <m:r>
                            <a:rPr lang="en-GB" sz="2400" b="0" i="1" smtClean="0">
                              <a:latin typeface="Cambria Math"/>
                            </a:rPr>
                            <m:t>−</m:t>
                          </m:r>
                          <m:r>
                            <a:rPr lang="en-GB" sz="2400" b="0" i="1" smtClean="0">
                              <a:latin typeface="Cambria Math"/>
                              <a:ea typeface="Cambria Math"/>
                            </a:rPr>
                            <m:t>𝜔</m:t>
                          </m:r>
                          <m:r>
                            <a:rPr lang="en-GB" sz="2400" b="0" i="1" smtClean="0">
                              <a:latin typeface="Cambria Math"/>
                            </a:rPr>
                            <m:t>𝑡</m:t>
                          </m:r>
                          <m:r>
                            <a:rPr lang="en-GB" sz="2400" b="0" i="1" smtClean="0">
                              <a:latin typeface="Cambria Math"/>
                            </a:rPr>
                            <m:t>)</m:t>
                          </m:r>
                        </m:e>
                      </m:func>
                    </m:oMath>
                    <m:oMath xmlns:m="http://schemas.openxmlformats.org/officeDocument/2006/math">
                      <m:r>
                        <a:rPr lang="en-GB" sz="2400" b="0" i="1" smtClean="0">
                          <a:latin typeface="Cambria Math"/>
                        </a:rPr>
                        <m:t>𝑦</m:t>
                      </m:r>
                      <m:r>
                        <a:rPr lang="en-GB" sz="2400" b="0" i="1" smtClean="0">
                          <a:latin typeface="Cambria Math"/>
                        </a:rPr>
                        <m:t>=</m:t>
                      </m:r>
                      <m:r>
                        <a:rPr lang="en-GB" sz="2400" b="0" i="1" smtClean="0">
                          <a:latin typeface="Cambria Math"/>
                        </a:rPr>
                        <m:t>𝐴</m:t>
                      </m:r>
                      <m:func>
                        <m:funcPr>
                          <m:ctrlPr>
                            <a:rPr lang="en-GB" sz="2400" b="0" i="1" smtClean="0">
                              <a:latin typeface="Cambria Math" panose="02040503050406030204" pitchFamily="18" charset="0"/>
                            </a:rPr>
                          </m:ctrlPr>
                        </m:funcPr>
                        <m:fName>
                          <m:r>
                            <m:rPr>
                              <m:sty m:val="p"/>
                            </m:rPr>
                            <a:rPr lang="en-GB" sz="2400" b="0" i="0" smtClean="0">
                              <a:latin typeface="Cambria Math"/>
                            </a:rPr>
                            <m:t>cos</m:t>
                          </m:r>
                        </m:fName>
                        <m:e>
                          <m:r>
                            <a:rPr lang="en-GB" sz="2400" b="0" i="1" smtClean="0">
                              <a:latin typeface="Cambria Math"/>
                            </a:rPr>
                            <m:t>(</m:t>
                          </m:r>
                          <m:acc>
                            <m:accPr>
                              <m:chr m:val="⃑"/>
                              <m:ctrlPr>
                                <a:rPr lang="en-GB" sz="2400" b="0" i="1" smtClean="0">
                                  <a:latin typeface="Cambria Math" panose="02040503050406030204" pitchFamily="18" charset="0"/>
                                </a:rPr>
                              </m:ctrlPr>
                            </m:accPr>
                            <m:e>
                              <m:r>
                                <a:rPr lang="en-GB" sz="2400" b="1" i="1" smtClean="0">
                                  <a:latin typeface="Cambria Math"/>
                                </a:rPr>
                                <m:t>𝒌</m:t>
                              </m:r>
                            </m:e>
                          </m:acc>
                          <m:r>
                            <a:rPr lang="en-GB" sz="2400" b="1" i="1" smtClean="0">
                              <a:latin typeface="Cambria Math"/>
                              <a:ea typeface="Cambria Math"/>
                            </a:rPr>
                            <m:t>∙</m:t>
                          </m:r>
                          <m:acc>
                            <m:accPr>
                              <m:chr m:val="⃑"/>
                              <m:ctrlPr>
                                <a:rPr lang="en-GB" sz="2400" b="1" i="1" smtClean="0">
                                  <a:latin typeface="Cambria Math" panose="02040503050406030204" pitchFamily="18" charset="0"/>
                                  <a:ea typeface="Cambria Math"/>
                                </a:rPr>
                              </m:ctrlPr>
                            </m:accPr>
                            <m:e>
                              <m:sSub>
                                <m:sSubPr>
                                  <m:ctrlPr>
                                    <a:rPr lang="en-GB" sz="2400" b="1" i="1" smtClean="0">
                                      <a:latin typeface="Cambria Math" panose="02040503050406030204" pitchFamily="18" charset="0"/>
                                      <a:ea typeface="Cambria Math"/>
                                    </a:rPr>
                                  </m:ctrlPr>
                                </m:sSubPr>
                                <m:e>
                                  <m:r>
                                    <a:rPr lang="en-GB" sz="2400" b="1" i="1" smtClean="0">
                                      <a:latin typeface="Cambria Math"/>
                                      <a:ea typeface="Cambria Math"/>
                                    </a:rPr>
                                    <m:t>𝒙</m:t>
                                  </m:r>
                                </m:e>
                                <m:sub>
                                  <m:r>
                                    <a:rPr lang="en-GB" sz="2400" b="1" i="1" smtClean="0">
                                      <a:latin typeface="Cambria Math"/>
                                      <a:ea typeface="Cambria Math"/>
                                    </a:rPr>
                                    <m:t>𝟎</m:t>
                                  </m:r>
                                </m:sub>
                              </m:sSub>
                            </m:e>
                          </m:acc>
                          <m:r>
                            <a:rPr lang="en-GB" sz="2400" b="0" i="1" smtClean="0">
                              <a:latin typeface="Cambria Math"/>
                            </a:rPr>
                            <m:t>−</m:t>
                          </m:r>
                          <m:r>
                            <a:rPr lang="en-GB" sz="2400" b="0" i="1" smtClean="0">
                              <a:latin typeface="Cambria Math"/>
                              <a:ea typeface="Cambria Math"/>
                            </a:rPr>
                            <m:t>𝜔</m:t>
                          </m:r>
                          <m:r>
                            <a:rPr lang="en-GB" sz="2400" b="0" i="1" smtClean="0">
                              <a:latin typeface="Cambria Math"/>
                            </a:rPr>
                            <m:t>𝑡</m:t>
                          </m:r>
                          <m:r>
                            <a:rPr lang="en-GB" sz="2400" b="0" i="1" smtClean="0">
                              <a:latin typeface="Cambria Math"/>
                            </a:rPr>
                            <m:t>)</m:t>
                          </m:r>
                        </m:e>
                      </m:func>
                    </m:oMath>
                  </m:oMathPara>
                </a14:m>
                <a:endParaRPr lang="en-GB" sz="2400" b="0" dirty="0"/>
              </a:p>
            </p:txBody>
          </p:sp>
        </mc:Choice>
        <mc:Fallback xmlns="">
          <p:sp>
            <p:nvSpPr>
              <p:cNvPr id="4" name="TextBox 3"/>
              <p:cNvSpPr txBox="1">
                <a:spLocks noRot="1" noChangeAspect="1" noMove="1" noResize="1" noEditPoints="1" noAdjustHandles="1" noChangeArrowheads="1" noChangeShapeType="1" noTextEdit="1"/>
              </p:cNvSpPr>
              <p:nvPr/>
            </p:nvSpPr>
            <p:spPr>
              <a:xfrm>
                <a:off x="2344852" y="1873491"/>
                <a:ext cx="4454296" cy="1346331"/>
              </a:xfrm>
              <a:prstGeom prst="rect">
                <a:avLst/>
              </a:prstGeom>
              <a:blipFill rotWithShape="1">
                <a:blip r:embed="rId4"/>
                <a:stretch>
                  <a:fillRect/>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40863826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Sampling </a:t>
            </a:r>
            <a:r>
              <a:rPr lang="en-GB" dirty="0" err="1"/>
              <a:t>Trochoids</a:t>
            </a:r>
            <a:endParaRPr lang="en-GB" dirty="0"/>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p:txBody>
              <a:bodyPr>
                <a:normAutofit fontScale="92500" lnSpcReduction="10000"/>
              </a:bodyPr>
              <a:lstStyle/>
              <a:p>
                <a:pPr marL="514350" indent="-514350">
                  <a:buFont typeface="+mj-lt"/>
                  <a:buAutoNum type="arabicPeriod"/>
                </a:pPr>
                <a:r>
                  <a:rPr lang="en-GB" dirty="0"/>
                  <a:t>Set </a:t>
                </a:r>
                <a14:m>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b="1" i="1">
                                <a:latin typeface="Cambria Math"/>
                              </a:rPr>
                              <m:t>𝒙</m:t>
                            </m:r>
                          </m:e>
                          <m:sub>
                            <m:r>
                              <a:rPr lang="en-GB" i="1">
                                <a:latin typeface="Cambria Math"/>
                              </a:rPr>
                              <m:t>0</m:t>
                            </m:r>
                          </m:sub>
                        </m:sSub>
                      </m:e>
                    </m:acc>
                  </m:oMath>
                </a14:m>
                <a:r>
                  <a:rPr lang="en-GB" dirty="0"/>
                  <a:t> to the spatial point we’re interested in</a:t>
                </a:r>
              </a:p>
              <a:p>
                <a:pPr marL="514350" indent="-514350">
                  <a:buFont typeface="+mj-lt"/>
                  <a:buAutoNum type="arabicPeriod"/>
                </a:pPr>
                <a:r>
                  <a:rPr lang="en-GB" dirty="0"/>
                  <a:t>Compute displaced </a:t>
                </a:r>
                <a14:m>
                  <m:oMath xmlns:m="http://schemas.openxmlformats.org/officeDocument/2006/math">
                    <m:acc>
                      <m:accPr>
                        <m:chr m:val="⃑"/>
                        <m:ctrlPr>
                          <a:rPr lang="en-GB" i="1">
                            <a:latin typeface="Cambria Math" panose="02040503050406030204" pitchFamily="18" charset="0"/>
                          </a:rPr>
                        </m:ctrlPr>
                      </m:accPr>
                      <m:e>
                        <m:r>
                          <a:rPr lang="en-GB" b="1" i="1">
                            <a:latin typeface="Cambria Math"/>
                          </a:rPr>
                          <m:t>𝒙</m:t>
                        </m:r>
                      </m:e>
                    </m:acc>
                  </m:oMath>
                </a14:m>
                <a:r>
                  <a:rPr lang="en-GB" dirty="0"/>
                  <a:t> from </a:t>
                </a:r>
                <a14:m>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b="1" i="1">
                                <a:latin typeface="Cambria Math"/>
                              </a:rPr>
                              <m:t>𝒙</m:t>
                            </m:r>
                          </m:e>
                          <m:sub>
                            <m:r>
                              <a:rPr lang="en-GB" i="1">
                                <a:latin typeface="Cambria Math"/>
                              </a:rPr>
                              <m:t>0</m:t>
                            </m:r>
                          </m:sub>
                        </m:sSub>
                      </m:e>
                    </m:acc>
                  </m:oMath>
                </a14:m>
                <a:endParaRPr lang="en-GB" dirty="0"/>
              </a:p>
              <a:p>
                <a:pPr marL="514350" indent="-514350">
                  <a:buFont typeface="+mj-lt"/>
                  <a:buAutoNum type="arabicPeriod"/>
                </a:pPr>
                <a:r>
                  <a:rPr lang="en-GB" dirty="0"/>
                  <a:t>Move </a:t>
                </a:r>
                <a14:m>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b="1" i="1">
                                <a:latin typeface="Cambria Math"/>
                              </a:rPr>
                              <m:t>𝒙</m:t>
                            </m:r>
                          </m:e>
                          <m:sub>
                            <m:r>
                              <a:rPr lang="en-GB" i="1">
                                <a:latin typeface="Cambria Math"/>
                              </a:rPr>
                              <m:t>0</m:t>
                            </m:r>
                          </m:sub>
                        </m:sSub>
                      </m:e>
                    </m:acc>
                  </m:oMath>
                </a14:m>
                <a:r>
                  <a:rPr lang="en-GB" dirty="0"/>
                  <a:t> in opposite direction:</a:t>
                </a:r>
                <a:br>
                  <a:rPr lang="en-GB" dirty="0"/>
                </a:br>
                <a14:m>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b="1" i="1">
                                <a:latin typeface="Cambria Math"/>
                              </a:rPr>
                              <m:t>𝒙</m:t>
                            </m:r>
                          </m:e>
                          <m:sub>
                            <m:r>
                              <a:rPr lang="en-GB" i="1">
                                <a:latin typeface="Cambria Math"/>
                              </a:rPr>
                              <m:t>0</m:t>
                            </m:r>
                          </m:sub>
                        </m:sSub>
                      </m:e>
                    </m:acc>
                    <m:r>
                      <a:rPr lang="en-GB" b="0" i="1" smtClean="0">
                        <a:latin typeface="Cambria Math"/>
                      </a:rPr>
                      <m:t>=</m:t>
                    </m:r>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b="1" i="1">
                                <a:latin typeface="Cambria Math"/>
                              </a:rPr>
                              <m:t>𝒙</m:t>
                            </m:r>
                          </m:e>
                          <m:sub>
                            <m:r>
                              <a:rPr lang="en-GB" i="1">
                                <a:latin typeface="Cambria Math"/>
                              </a:rPr>
                              <m:t>0</m:t>
                            </m:r>
                          </m:sub>
                        </m:sSub>
                      </m:e>
                    </m:acc>
                    <m:r>
                      <a:rPr lang="en-GB" b="0" i="1" smtClean="0">
                        <a:latin typeface="Cambria Math"/>
                      </a:rPr>
                      <m:t>−</m:t>
                    </m:r>
                    <m:d>
                      <m:dPr>
                        <m:ctrlPr>
                          <a:rPr lang="en-GB" b="0" i="1" smtClean="0">
                            <a:latin typeface="Cambria Math" panose="02040503050406030204" pitchFamily="18" charset="0"/>
                          </a:rPr>
                        </m:ctrlPr>
                      </m:dPr>
                      <m:e>
                        <m:acc>
                          <m:accPr>
                            <m:chr m:val="⃑"/>
                            <m:ctrlPr>
                              <a:rPr lang="en-GB" i="1">
                                <a:latin typeface="Cambria Math" panose="02040503050406030204" pitchFamily="18" charset="0"/>
                              </a:rPr>
                            </m:ctrlPr>
                          </m:accPr>
                          <m:e>
                            <m:r>
                              <a:rPr lang="en-GB" b="1" i="1">
                                <a:latin typeface="Cambria Math"/>
                              </a:rPr>
                              <m:t>𝒙</m:t>
                            </m:r>
                          </m:e>
                        </m:acc>
                        <m:r>
                          <a:rPr lang="en-GB" b="0" i="1" smtClean="0">
                            <a:latin typeface="Cambria Math"/>
                          </a:rPr>
                          <m:t>−</m:t>
                        </m:r>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b="1" i="1">
                                    <a:latin typeface="Cambria Math"/>
                                  </a:rPr>
                                  <m:t>𝒙</m:t>
                                </m:r>
                              </m:e>
                              <m:sub>
                                <m:r>
                                  <a:rPr lang="en-GB" i="1">
                                    <a:latin typeface="Cambria Math"/>
                                  </a:rPr>
                                  <m:t>0</m:t>
                                </m:r>
                              </m:sub>
                            </m:sSub>
                          </m:e>
                        </m:acc>
                      </m:e>
                    </m:d>
                  </m:oMath>
                </a14:m>
                <a:endParaRPr lang="en-GB" dirty="0"/>
              </a:p>
              <a:p>
                <a:pPr marL="514350" indent="-514350">
                  <a:buFont typeface="+mj-lt"/>
                  <a:buAutoNum type="arabicPeriod"/>
                </a:pPr>
                <a:r>
                  <a:rPr lang="en-GB" dirty="0"/>
                  <a:t>Iterate: go back to step 2</a:t>
                </a:r>
              </a:p>
              <a:p>
                <a:pPr marL="514350" indent="-514350">
                  <a:buFont typeface="+mj-lt"/>
                  <a:buAutoNum type="arabicPeriod"/>
                </a:pPr>
                <a:r>
                  <a:rPr lang="en-GB" dirty="0"/>
                  <a:t>Use final </a:t>
                </a:r>
                <a14:m>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b="1" i="1">
                                <a:latin typeface="Cambria Math"/>
                              </a:rPr>
                              <m:t>𝒙</m:t>
                            </m:r>
                          </m:e>
                          <m:sub>
                            <m:r>
                              <a:rPr lang="en-GB" i="1">
                                <a:latin typeface="Cambria Math"/>
                              </a:rPr>
                              <m:t>0</m:t>
                            </m:r>
                          </m:sub>
                        </m:sSub>
                      </m:e>
                    </m:acc>
                  </m:oMath>
                </a14:m>
                <a:r>
                  <a:rPr lang="en-GB" dirty="0"/>
                  <a:t> to find </a:t>
                </a:r>
                <a14:m>
                  <m:oMath xmlns:m="http://schemas.openxmlformats.org/officeDocument/2006/math">
                    <m:r>
                      <a:rPr lang="en-GB" b="0" i="1" smtClean="0">
                        <a:latin typeface="Cambria Math"/>
                      </a:rPr>
                      <m:t>𝑦</m:t>
                    </m:r>
                  </m:oMath>
                </a14:m>
                <a:endParaRPr lang="en-GB" dirty="0"/>
              </a:p>
              <a:p>
                <a:endParaRPr lang="en-GB"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2148" t="-5745" b="-5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9787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Fourier Synthesis</a:t>
            </a:r>
          </a:p>
        </p:txBody>
      </p:sp>
      <p:pic>
        <p:nvPicPr>
          <p:cNvPr id="5" name="ocean_frames.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56861" y="1743658"/>
            <a:ext cx="5230279" cy="2615140"/>
          </a:xfrm>
          <a:effectLst>
            <a:glow>
              <a:schemeClr val="accent1">
                <a:alpha val="0"/>
              </a:schemeClr>
            </a:glow>
          </a:effectLst>
        </p:spPr>
      </p:pic>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48062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normAutofit fontScale="90000"/>
          </a:bodyPr>
          <a:lstStyle/>
          <a:p>
            <a:r>
              <a:rPr lang="en-GB" dirty="0"/>
              <a:t>Sampling Displacement Maps</a:t>
            </a:r>
          </a:p>
        </p:txBody>
      </p:sp>
      <p:sp>
        <p:nvSpPr>
          <p:cNvPr id="4" name="Content Placeholder 3"/>
          <p:cNvSpPr>
            <a:spLocks noGrp="1"/>
          </p:cNvSpPr>
          <p:nvPr>
            <p:ph idx="1"/>
          </p:nvPr>
        </p:nvSpPr>
        <p:spPr/>
        <p:txBody>
          <a:bodyPr>
            <a:normAutofit fontScale="92500"/>
          </a:bodyPr>
          <a:lstStyle/>
          <a:p>
            <a:r>
              <a:rPr lang="en-GB" dirty="0"/>
              <a:t>Exactly the same problem for displacement maps</a:t>
            </a:r>
          </a:p>
          <a:p>
            <a:pPr lvl="1"/>
            <a:r>
              <a:rPr lang="en-GB" dirty="0"/>
              <a:t>Surfaces generated by Fourier Synthesis</a:t>
            </a:r>
          </a:p>
          <a:p>
            <a:r>
              <a:rPr lang="en-GB" dirty="0"/>
              <a:t>Use Fixed Point Iteration in a similar way</a:t>
            </a:r>
          </a:p>
          <a:p>
            <a:pPr lvl="1"/>
            <a:r>
              <a:rPr lang="en-GB" dirty="0"/>
              <a:t>Step 2 is computed by sampling the displacement map instead of computing the </a:t>
            </a:r>
            <a:r>
              <a:rPr lang="en-GB" dirty="0" err="1"/>
              <a:t>trochoid</a:t>
            </a:r>
            <a:r>
              <a:rPr lang="en-GB" dirty="0"/>
              <a:t> equation</a:t>
            </a:r>
          </a:p>
        </p:txBody>
      </p:sp>
    </p:spTree>
    <p:extLst>
      <p:ext uri="{BB962C8B-B14F-4D97-AF65-F5344CB8AC3E}">
        <p14:creationId xmlns:p14="http://schemas.microsoft.com/office/powerpoint/2010/main" val="24066615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Adapting Sampling to Shape</a:t>
            </a:r>
          </a:p>
        </p:txBody>
      </p:sp>
      <p:graphicFrame>
        <p:nvGraphicFramePr>
          <p:cNvPr id="6" name="Chart 5"/>
          <p:cNvGraphicFramePr>
            <a:graphicFrameLocks/>
          </p:cNvGraphicFramePr>
          <p:nvPr>
            <p:extLst>
              <p:ext uri="{D42A27DB-BD31-4B8C-83A1-F6EECF244321}">
                <p14:modId xmlns:p14="http://schemas.microsoft.com/office/powerpoint/2010/main" val="3690696780"/>
              </p:ext>
            </p:extLst>
          </p:nvPr>
        </p:nvGraphicFramePr>
        <p:xfrm>
          <a:off x="538163" y="1058400"/>
          <a:ext cx="8067674" cy="372240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GB"/>
              <a:t>Advances in Real-Time Rendering course, Siggraph 2013</a:t>
            </a:r>
            <a:endParaRPr lang="en-GB" dirty="0"/>
          </a:p>
        </p:txBody>
      </p:sp>
      <p:grpSp>
        <p:nvGrpSpPr>
          <p:cNvPr id="4" name="Group 3"/>
          <p:cNvGrpSpPr/>
          <p:nvPr/>
        </p:nvGrpSpPr>
        <p:grpSpPr>
          <a:xfrm>
            <a:off x="836837" y="3682652"/>
            <a:ext cx="7668564" cy="194207"/>
            <a:chOff x="836837" y="3682652"/>
            <a:chExt cx="7668564" cy="194207"/>
          </a:xfrm>
          <a:solidFill>
            <a:schemeClr val="accent1">
              <a:alpha val="25000"/>
            </a:schemeClr>
          </a:solidFill>
        </p:grpSpPr>
        <p:sp>
          <p:nvSpPr>
            <p:cNvPr id="5" name="Oval 4"/>
            <p:cNvSpPr/>
            <p:nvPr/>
          </p:nvSpPr>
          <p:spPr>
            <a:xfrm>
              <a:off x="4589930" y="3696839"/>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727594" y="3691617"/>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6453173" y="3687874"/>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8325381" y="3687874"/>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836837" y="3682652"/>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1779332" y="3687874"/>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3653826" y="3690892"/>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5526034" y="3690892"/>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7398242" y="3696839"/>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p:cNvGrpSpPr/>
          <p:nvPr/>
        </p:nvGrpSpPr>
        <p:grpSpPr>
          <a:xfrm>
            <a:off x="836837" y="1959682"/>
            <a:ext cx="7668564" cy="1917177"/>
            <a:chOff x="836837" y="3682652"/>
            <a:chExt cx="7668564" cy="1917177"/>
          </a:xfrm>
          <a:solidFill>
            <a:schemeClr val="accent1"/>
          </a:solidFill>
        </p:grpSpPr>
        <p:sp>
          <p:nvSpPr>
            <p:cNvPr id="16" name="Oval 15"/>
            <p:cNvSpPr/>
            <p:nvPr/>
          </p:nvSpPr>
          <p:spPr>
            <a:xfrm>
              <a:off x="4589930" y="5419809"/>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2727594" y="4838523"/>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6453173" y="4834780"/>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8325381" y="3687874"/>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836837" y="3682652"/>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1779332" y="4105735"/>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3653826" y="5266828"/>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5526034" y="5266828"/>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7398242" y="4114700"/>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6" name="Straight Connector 25"/>
          <p:cNvCxnSpPr>
            <a:stCxn id="20" idx="4"/>
            <a:endCxn id="10" idx="0"/>
          </p:cNvCxnSpPr>
          <p:nvPr/>
        </p:nvCxnSpPr>
        <p:spPr>
          <a:xfrm>
            <a:off x="926847" y="2139702"/>
            <a:ext cx="0" cy="1542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1" idx="4"/>
            <a:endCxn id="11" idx="0"/>
          </p:cNvCxnSpPr>
          <p:nvPr/>
        </p:nvCxnSpPr>
        <p:spPr>
          <a:xfrm>
            <a:off x="1869342" y="2562785"/>
            <a:ext cx="0" cy="1125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4"/>
            <a:endCxn id="7" idx="0"/>
          </p:cNvCxnSpPr>
          <p:nvPr/>
        </p:nvCxnSpPr>
        <p:spPr>
          <a:xfrm>
            <a:off x="2817604" y="3295573"/>
            <a:ext cx="0" cy="396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8" idx="4"/>
            <a:endCxn id="8" idx="0"/>
          </p:cNvCxnSpPr>
          <p:nvPr/>
        </p:nvCxnSpPr>
        <p:spPr>
          <a:xfrm>
            <a:off x="6543183" y="3291830"/>
            <a:ext cx="0" cy="396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4" idx="4"/>
            <a:endCxn id="14" idx="0"/>
          </p:cNvCxnSpPr>
          <p:nvPr/>
        </p:nvCxnSpPr>
        <p:spPr>
          <a:xfrm>
            <a:off x="7488252" y="2571750"/>
            <a:ext cx="0" cy="1125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9" idx="4"/>
            <a:endCxn id="9" idx="0"/>
          </p:cNvCxnSpPr>
          <p:nvPr/>
        </p:nvCxnSpPr>
        <p:spPr>
          <a:xfrm>
            <a:off x="8415391" y="2144924"/>
            <a:ext cx="0" cy="15429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256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normAutofit fontScale="90000"/>
          </a:bodyPr>
          <a:lstStyle/>
          <a:p>
            <a:r>
              <a:rPr lang="en-GB" dirty="0"/>
              <a:t>Adapting Sampling to Shape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94247851"/>
              </p:ext>
            </p:extLst>
          </p:nvPr>
        </p:nvGraphicFramePr>
        <p:xfrm>
          <a:off x="2159732" y="1200150"/>
          <a:ext cx="4824536" cy="3394075"/>
        </p:xfrm>
        <a:graphic>
          <a:graphicData uri="http://schemas.openxmlformats.org/drawingml/2006/chart">
            <c:chart xmlns:c="http://schemas.openxmlformats.org/drawingml/2006/chart" xmlns:r="http://schemas.openxmlformats.org/officeDocument/2006/relationships" r:id="rId3"/>
          </a:graphicData>
        </a:graphic>
      </p:graphicFrame>
      <p:sp>
        <p:nvSpPr>
          <p:cNvPr id="6" name="Oval 5"/>
          <p:cNvSpPr/>
          <p:nvPr/>
        </p:nvSpPr>
        <p:spPr>
          <a:xfrm>
            <a:off x="4481990" y="4181770"/>
            <a:ext cx="180020" cy="180020"/>
          </a:xfrm>
          <a:prstGeom prst="ellipse">
            <a:avLst/>
          </a:prstGeom>
          <a:solidFill>
            <a:schemeClr val="accent1">
              <a:alpha val="25000"/>
            </a:schemeClr>
          </a:solid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6" idx="0"/>
          </p:cNvCxnSpPr>
          <p:nvPr/>
        </p:nvCxnSpPr>
        <p:spPr>
          <a:xfrm flipV="1">
            <a:off x="4572000" y="2859782"/>
            <a:ext cx="0" cy="1321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11" idx="6"/>
          </p:cNvCxnSpPr>
          <p:nvPr/>
        </p:nvCxnSpPr>
        <p:spPr>
          <a:xfrm flipH="1">
            <a:off x="2519772" y="2856066"/>
            <a:ext cx="2052228"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339752" y="2766056"/>
            <a:ext cx="180020" cy="180020"/>
          </a:xfrm>
          <a:prstGeom prst="ellipse">
            <a:avLst/>
          </a:prstGeom>
          <a:solidFill>
            <a:schemeClr val="accent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3401870" y="4181770"/>
            <a:ext cx="180020" cy="180020"/>
          </a:xfrm>
          <a:prstGeom prst="ellipse">
            <a:avLst/>
          </a:prstGeom>
          <a:solidFill>
            <a:schemeClr val="accent1">
              <a:alpha val="25000"/>
            </a:schemeClr>
          </a:solid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5560680" y="4181770"/>
            <a:ext cx="180020" cy="180020"/>
          </a:xfrm>
          <a:prstGeom prst="ellipse">
            <a:avLst/>
          </a:prstGeom>
          <a:solidFill>
            <a:schemeClr val="accent1">
              <a:alpha val="25000"/>
            </a:schemeClr>
          </a:solid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a:stCxn id="13" idx="0"/>
          </p:cNvCxnSpPr>
          <p:nvPr/>
        </p:nvCxnSpPr>
        <p:spPr>
          <a:xfrm flipV="1">
            <a:off x="5650690" y="1851670"/>
            <a:ext cx="0" cy="233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0"/>
          </p:cNvCxnSpPr>
          <p:nvPr/>
        </p:nvCxnSpPr>
        <p:spPr>
          <a:xfrm flipV="1">
            <a:off x="3491880" y="3831890"/>
            <a:ext cx="0" cy="349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29" idx="6"/>
          </p:cNvCxnSpPr>
          <p:nvPr/>
        </p:nvCxnSpPr>
        <p:spPr>
          <a:xfrm flipH="1">
            <a:off x="2519772" y="1851670"/>
            <a:ext cx="3130918"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339752" y="1761660"/>
            <a:ext cx="180020" cy="180020"/>
          </a:xfrm>
          <a:prstGeom prst="ellipse">
            <a:avLst/>
          </a:prstGeom>
          <a:solidFill>
            <a:schemeClr val="accent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2339752" y="3741880"/>
            <a:ext cx="180020" cy="180020"/>
          </a:xfrm>
          <a:prstGeom prst="ellipse">
            <a:avLst/>
          </a:prstGeom>
          <a:solidFill>
            <a:schemeClr val="accent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p:cNvCxnSpPr>
            <a:stCxn id="31" idx="6"/>
          </p:cNvCxnSpPr>
          <p:nvPr/>
        </p:nvCxnSpPr>
        <p:spPr>
          <a:xfrm>
            <a:off x="2519772" y="3831890"/>
            <a:ext cx="972108"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340079" y="1242438"/>
            <a:ext cx="180020" cy="180020"/>
          </a:xfrm>
          <a:prstGeom prst="ellipse">
            <a:avLst/>
          </a:prstGeom>
          <a:solidFill>
            <a:schemeClr val="accent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6714166" y="4181770"/>
            <a:ext cx="180020" cy="180020"/>
          </a:xfrm>
          <a:prstGeom prst="ellipse">
            <a:avLst/>
          </a:prstGeom>
          <a:solidFill>
            <a:schemeClr val="accent1">
              <a:alpha val="25000"/>
            </a:schemeClr>
          </a:solid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2340079" y="4181770"/>
            <a:ext cx="180020" cy="180020"/>
          </a:xfrm>
          <a:prstGeom prst="ellipse">
            <a:avLst/>
          </a:prstGeom>
          <a:solidFill>
            <a:schemeClr val="accent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p:cNvCxnSpPr/>
          <p:nvPr/>
        </p:nvCxnSpPr>
        <p:spPr>
          <a:xfrm flipH="1">
            <a:off x="2520100" y="1332448"/>
            <a:ext cx="42840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8" idx="0"/>
          </p:cNvCxnSpPr>
          <p:nvPr/>
        </p:nvCxnSpPr>
        <p:spPr>
          <a:xfrm flipV="1">
            <a:off x="6804176" y="1332448"/>
            <a:ext cx="0" cy="284932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9313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Adapting Sampling to Shape</a:t>
            </a:r>
          </a:p>
        </p:txBody>
      </p:sp>
      <p:graphicFrame>
        <p:nvGraphicFramePr>
          <p:cNvPr id="6" name="Chart 5"/>
          <p:cNvGraphicFramePr>
            <a:graphicFrameLocks/>
          </p:cNvGraphicFramePr>
          <p:nvPr>
            <p:extLst>
              <p:ext uri="{D42A27DB-BD31-4B8C-83A1-F6EECF244321}">
                <p14:modId xmlns:p14="http://schemas.microsoft.com/office/powerpoint/2010/main" val="846591454"/>
              </p:ext>
            </p:extLst>
          </p:nvPr>
        </p:nvGraphicFramePr>
        <p:xfrm>
          <a:off x="538163" y="1058400"/>
          <a:ext cx="8067674" cy="372240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GB"/>
              <a:t>Advances in Real-Time Rendering course, Siggraph 2013</a:t>
            </a:r>
            <a:endParaRPr lang="en-GB" dirty="0"/>
          </a:p>
        </p:txBody>
      </p:sp>
      <p:grpSp>
        <p:nvGrpSpPr>
          <p:cNvPr id="4" name="Group 3"/>
          <p:cNvGrpSpPr/>
          <p:nvPr/>
        </p:nvGrpSpPr>
        <p:grpSpPr>
          <a:xfrm>
            <a:off x="836837" y="3682652"/>
            <a:ext cx="7668564" cy="194207"/>
            <a:chOff x="836837" y="3682652"/>
            <a:chExt cx="7668564" cy="194207"/>
          </a:xfrm>
          <a:solidFill>
            <a:schemeClr val="accent1">
              <a:alpha val="25000"/>
            </a:schemeClr>
          </a:solidFill>
        </p:grpSpPr>
        <p:sp>
          <p:nvSpPr>
            <p:cNvPr id="5" name="Oval 4"/>
            <p:cNvSpPr/>
            <p:nvPr/>
          </p:nvSpPr>
          <p:spPr>
            <a:xfrm>
              <a:off x="4589930" y="3696839"/>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727594" y="3691617"/>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6453173" y="3687874"/>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8325381" y="3687874"/>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836837" y="3682652"/>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1779332" y="3687874"/>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3653826" y="3690892"/>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5526034" y="3690892"/>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7398242" y="3696839"/>
              <a:ext cx="180020" cy="180020"/>
            </a:xfrm>
            <a:prstGeom prst="ellipse">
              <a:avLst/>
            </a:prstGeom>
            <a:grpFill/>
            <a:ln>
              <a:solidFill>
                <a:schemeClr val="tx1">
                  <a:lumMod val="85000"/>
                  <a:lumOff val="15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p:cNvGrpSpPr/>
          <p:nvPr/>
        </p:nvGrpSpPr>
        <p:grpSpPr>
          <a:xfrm>
            <a:off x="836837" y="1959682"/>
            <a:ext cx="7668564" cy="1917177"/>
            <a:chOff x="836837" y="3682652"/>
            <a:chExt cx="7668564" cy="1917177"/>
          </a:xfrm>
          <a:solidFill>
            <a:schemeClr val="accent1"/>
          </a:solidFill>
        </p:grpSpPr>
        <p:sp>
          <p:nvSpPr>
            <p:cNvPr id="16" name="Oval 15"/>
            <p:cNvSpPr/>
            <p:nvPr/>
          </p:nvSpPr>
          <p:spPr>
            <a:xfrm>
              <a:off x="4589930" y="5419809"/>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1956630" y="4262459"/>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7256222" y="4258716"/>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8325381" y="3687874"/>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836837" y="3682652"/>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1403648" y="3858929"/>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3181491" y="5086808"/>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5976156" y="5086808"/>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7740352" y="3867894"/>
              <a:ext cx="180020" cy="180020"/>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6" name="Straight Connector 25"/>
          <p:cNvCxnSpPr>
            <a:stCxn id="20" idx="4"/>
            <a:endCxn id="10" idx="0"/>
          </p:cNvCxnSpPr>
          <p:nvPr/>
        </p:nvCxnSpPr>
        <p:spPr>
          <a:xfrm>
            <a:off x="926847" y="2139702"/>
            <a:ext cx="0" cy="1542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1" idx="4"/>
            <a:endCxn id="11" idx="0"/>
          </p:cNvCxnSpPr>
          <p:nvPr/>
        </p:nvCxnSpPr>
        <p:spPr>
          <a:xfrm>
            <a:off x="1493658" y="2315979"/>
            <a:ext cx="375684" cy="1371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4"/>
            <a:endCxn id="7" idx="0"/>
          </p:cNvCxnSpPr>
          <p:nvPr/>
        </p:nvCxnSpPr>
        <p:spPr>
          <a:xfrm>
            <a:off x="2046640" y="2719509"/>
            <a:ext cx="770964" cy="972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2" idx="4"/>
            <a:endCxn id="12" idx="0"/>
          </p:cNvCxnSpPr>
          <p:nvPr/>
        </p:nvCxnSpPr>
        <p:spPr>
          <a:xfrm>
            <a:off x="3271501" y="3543858"/>
            <a:ext cx="472335" cy="147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3" idx="0"/>
            <a:endCxn id="23" idx="4"/>
          </p:cNvCxnSpPr>
          <p:nvPr/>
        </p:nvCxnSpPr>
        <p:spPr>
          <a:xfrm flipV="1">
            <a:off x="5616044" y="3543858"/>
            <a:ext cx="450122" cy="147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8" idx="0"/>
            <a:endCxn id="18" idx="4"/>
          </p:cNvCxnSpPr>
          <p:nvPr/>
        </p:nvCxnSpPr>
        <p:spPr>
          <a:xfrm flipV="1">
            <a:off x="6543183" y="2715766"/>
            <a:ext cx="803049" cy="972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4" idx="4"/>
            <a:endCxn id="14" idx="0"/>
          </p:cNvCxnSpPr>
          <p:nvPr/>
        </p:nvCxnSpPr>
        <p:spPr>
          <a:xfrm flipH="1">
            <a:off x="7488252" y="2324944"/>
            <a:ext cx="342110" cy="1371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9" idx="4"/>
            <a:endCxn id="9" idx="0"/>
          </p:cNvCxnSpPr>
          <p:nvPr/>
        </p:nvCxnSpPr>
        <p:spPr>
          <a:xfrm>
            <a:off x="8415391" y="2144924"/>
            <a:ext cx="0" cy="15429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1470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solidFill>
                  <a:prstClr val="black">
                    <a:tint val="75000"/>
                  </a:prstClr>
                </a:solidFill>
              </a:rPr>
              <a:t>Advances in Real-Time Rendering course, Siggraph 2013</a:t>
            </a:r>
            <a:endParaRPr lang="en-GB" dirty="0">
              <a:solidFill>
                <a:prstClr val="black">
                  <a:tint val="75000"/>
                </a:prstClr>
              </a:solidFill>
            </a:endParaRPr>
          </a:p>
        </p:txBody>
      </p:sp>
      <p:sp>
        <p:nvSpPr>
          <p:cNvPr id="3" name="Title 2"/>
          <p:cNvSpPr>
            <a:spLocks noGrp="1"/>
          </p:cNvSpPr>
          <p:nvPr>
            <p:ph type="title"/>
          </p:nvPr>
        </p:nvSpPr>
        <p:spPr/>
        <p:txBody>
          <a:bodyPr/>
          <a:lstStyle/>
          <a:p>
            <a:r>
              <a:rPr lang="en-GB" dirty="0"/>
              <a:t>Parabolic Wave Equations</a:t>
            </a:r>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p:txBody>
              <a:bodyPr>
                <a:normAutofit fontScale="92500" lnSpcReduction="20000"/>
              </a:bodyPr>
              <a:lstStyle/>
              <a:p>
                <a:r>
                  <a:rPr lang="en-GB" dirty="0"/>
                  <a:t>Query wave height</a:t>
                </a:r>
              </a:p>
              <a:p>
                <a:pPr lvl="1"/>
                <a:r>
                  <a:rPr lang="en-GB" dirty="0"/>
                  <a:t>World position </a:t>
                </a:r>
                <a14:m>
                  <m:oMath xmlns:m="http://schemas.openxmlformats.org/officeDocument/2006/math">
                    <m:acc>
                      <m:accPr>
                        <m:chr m:val="⃑"/>
                        <m:ctrlPr>
                          <a:rPr lang="en-GB" i="1" smtClean="0">
                            <a:latin typeface="Cambria Math" panose="02040503050406030204" pitchFamily="18" charset="0"/>
                          </a:rPr>
                        </m:ctrlPr>
                      </m:accPr>
                      <m:e>
                        <m:r>
                          <a:rPr lang="en-GB" b="1" i="1" smtClean="0">
                            <a:latin typeface="Cambria Math"/>
                          </a:rPr>
                          <m:t>𝒙</m:t>
                        </m:r>
                      </m:e>
                    </m:acc>
                  </m:oMath>
                </a14:m>
                <a:endParaRPr lang="en-GB" dirty="0"/>
              </a:p>
              <a:p>
                <a:pPr lvl="1"/>
                <a:r>
                  <a:rPr lang="en-GB" dirty="0"/>
                  <a:t>Wave velocity </a:t>
                </a:r>
                <a14:m>
                  <m:oMath xmlns:m="http://schemas.openxmlformats.org/officeDocument/2006/math">
                    <m:acc>
                      <m:accPr>
                        <m:chr m:val="⃑"/>
                        <m:ctrlPr>
                          <a:rPr lang="en-GB" b="1" i="1" smtClean="0">
                            <a:latin typeface="Cambria Math" panose="02040503050406030204" pitchFamily="18" charset="0"/>
                          </a:rPr>
                        </m:ctrlPr>
                      </m:accPr>
                      <m:e>
                        <m:r>
                          <a:rPr lang="en-GB" b="1" i="1" smtClean="0">
                            <a:latin typeface="Cambria Math"/>
                          </a:rPr>
                          <m:t>𝒌</m:t>
                        </m:r>
                      </m:e>
                    </m:acc>
                  </m:oMath>
                </a14:m>
                <a:r>
                  <a:rPr lang="en-GB" dirty="0"/>
                  <a:t>, direction </a:t>
                </a:r>
                <a14:m>
                  <m:oMath xmlns:m="http://schemas.openxmlformats.org/officeDocument/2006/math">
                    <m:acc>
                      <m:accPr>
                        <m:chr m:val="̂"/>
                        <m:ctrlPr>
                          <a:rPr lang="en-GB" i="1">
                            <a:latin typeface="Cambria Math" panose="02040503050406030204" pitchFamily="18" charset="0"/>
                          </a:rPr>
                        </m:ctrlPr>
                      </m:accPr>
                      <m:e>
                        <m:r>
                          <a:rPr lang="en-GB" b="1" i="1">
                            <a:latin typeface="Cambria Math"/>
                          </a:rPr>
                          <m:t>𝒌</m:t>
                        </m:r>
                      </m:e>
                    </m:acc>
                    <m:r>
                      <a:rPr lang="en-GB" b="1" i="1" smtClean="0">
                        <a:latin typeface="Cambria Math"/>
                      </a:rPr>
                      <m:t>=</m:t>
                    </m:r>
                    <m:f>
                      <m:fPr>
                        <m:ctrlPr>
                          <a:rPr lang="en-GB" b="1" i="1" smtClean="0">
                            <a:latin typeface="Cambria Math" panose="02040503050406030204" pitchFamily="18" charset="0"/>
                          </a:rPr>
                        </m:ctrlPr>
                      </m:fPr>
                      <m:num>
                        <m:acc>
                          <m:accPr>
                            <m:chr m:val="⃑"/>
                            <m:ctrlPr>
                              <a:rPr lang="en-GB" b="1" i="1">
                                <a:latin typeface="Cambria Math" panose="02040503050406030204" pitchFamily="18" charset="0"/>
                              </a:rPr>
                            </m:ctrlPr>
                          </m:accPr>
                          <m:e>
                            <m:r>
                              <a:rPr lang="en-GB" b="1" i="1">
                                <a:latin typeface="Cambria Math"/>
                              </a:rPr>
                              <m:t>𝒌</m:t>
                            </m:r>
                          </m:e>
                        </m:acc>
                      </m:num>
                      <m:den>
                        <m:d>
                          <m:dPr>
                            <m:begChr m:val="‖"/>
                            <m:endChr m:val="‖"/>
                            <m:ctrlPr>
                              <a:rPr lang="en-GB" b="1" i="1" smtClean="0">
                                <a:latin typeface="Cambria Math" panose="02040503050406030204" pitchFamily="18" charset="0"/>
                              </a:rPr>
                            </m:ctrlPr>
                          </m:dPr>
                          <m:e>
                            <m:acc>
                              <m:accPr>
                                <m:chr m:val="⃑"/>
                                <m:ctrlPr>
                                  <a:rPr lang="en-GB" b="1" i="1">
                                    <a:latin typeface="Cambria Math" panose="02040503050406030204" pitchFamily="18" charset="0"/>
                                  </a:rPr>
                                </m:ctrlPr>
                              </m:accPr>
                              <m:e>
                                <m:r>
                                  <a:rPr lang="en-GB" b="1" i="1">
                                    <a:latin typeface="Cambria Math"/>
                                  </a:rPr>
                                  <m:t>𝒌</m:t>
                                </m:r>
                              </m:e>
                            </m:acc>
                          </m:e>
                        </m:d>
                      </m:den>
                    </m:f>
                  </m:oMath>
                </a14:m>
                <a:r>
                  <a:rPr lang="en-GB" dirty="0"/>
                  <a:t>, speed </a:t>
                </a:r>
                <a14:m>
                  <m:oMath xmlns:m="http://schemas.openxmlformats.org/officeDocument/2006/math">
                    <m:r>
                      <a:rPr lang="en-GB" i="1">
                        <a:latin typeface="Cambria Math"/>
                      </a:rPr>
                      <m:t>𝑠</m:t>
                    </m:r>
                    <m:r>
                      <a:rPr lang="en-GB" b="0" i="1" smtClean="0">
                        <a:latin typeface="Cambria Math"/>
                      </a:rPr>
                      <m:t>=</m:t>
                    </m:r>
                    <m:d>
                      <m:dPr>
                        <m:begChr m:val="‖"/>
                        <m:endChr m:val="‖"/>
                        <m:ctrlPr>
                          <a:rPr lang="en-GB" b="1" i="1">
                            <a:latin typeface="Cambria Math" panose="02040503050406030204" pitchFamily="18" charset="0"/>
                          </a:rPr>
                        </m:ctrlPr>
                      </m:dPr>
                      <m:e>
                        <m:acc>
                          <m:accPr>
                            <m:chr m:val="⃑"/>
                            <m:ctrlPr>
                              <a:rPr lang="en-GB" b="1" i="1">
                                <a:latin typeface="Cambria Math" panose="02040503050406030204" pitchFamily="18" charset="0"/>
                              </a:rPr>
                            </m:ctrlPr>
                          </m:accPr>
                          <m:e>
                            <m:r>
                              <a:rPr lang="en-GB" b="1" i="1">
                                <a:latin typeface="Cambria Math"/>
                              </a:rPr>
                              <m:t>𝒌</m:t>
                            </m:r>
                          </m:e>
                        </m:acc>
                      </m:e>
                    </m:d>
                  </m:oMath>
                </a14:m>
                <a:r>
                  <a:rPr lang="en-GB" dirty="0"/>
                  <a:t>, wavelength </a:t>
                </a:r>
                <a14:m>
                  <m:oMath xmlns:m="http://schemas.openxmlformats.org/officeDocument/2006/math">
                    <m:r>
                      <a:rPr lang="en-GB" i="1">
                        <a:latin typeface="Cambria Math"/>
                        <a:ea typeface="Cambria Math"/>
                      </a:rPr>
                      <m:t>𝜆</m:t>
                    </m:r>
                  </m:oMath>
                </a14:m>
                <a:r>
                  <a:rPr lang="en-GB" dirty="0"/>
                  <a:t>, amplitude </a:t>
                </a:r>
                <a14:m>
                  <m:oMath xmlns:m="http://schemas.openxmlformats.org/officeDocument/2006/math">
                    <m:r>
                      <a:rPr lang="en-GB" b="0" i="1" smtClean="0">
                        <a:latin typeface="Cambria Math"/>
                      </a:rPr>
                      <m:t>𝐴</m:t>
                    </m:r>
                  </m:oMath>
                </a14:m>
                <a:endParaRPr lang="en-GB" dirty="0"/>
              </a:p>
              <a:p>
                <a:pPr lvl="1"/>
                <a:r>
                  <a:rPr lang="en-GB" dirty="0"/>
                  <a:t>Time </a:t>
                </a:r>
                <a14:m>
                  <m:oMath xmlns:m="http://schemas.openxmlformats.org/officeDocument/2006/math">
                    <m:r>
                      <a:rPr lang="en-GB" i="1">
                        <a:latin typeface="Cambria Math"/>
                      </a:rPr>
                      <m:t>𝑡</m:t>
                    </m:r>
                  </m:oMath>
                </a14:m>
                <a:endParaRPr lang="en-GB" dirty="0"/>
              </a:p>
              <a:p>
                <a:r>
                  <a:rPr lang="en-GB" dirty="0"/>
                  <a:t>Compute wave </a:t>
                </a:r>
                <a:r>
                  <a:rPr lang="en-GB" dirty="0" err="1"/>
                  <a:t>param</a:t>
                </a:r>
                <a:r>
                  <a:rPr lang="en-GB" dirty="0"/>
                  <a:t> </a:t>
                </a:r>
                <a14:m>
                  <m:oMath xmlns:m="http://schemas.openxmlformats.org/officeDocument/2006/math">
                    <m:r>
                      <a:rPr lang="en-GB" b="0" i="1" smtClean="0">
                        <a:latin typeface="Cambria Math"/>
                      </a:rPr>
                      <m:t>𝑛</m:t>
                    </m:r>
                    <m:r>
                      <a:rPr lang="en-GB" b="0" i="1" smtClean="0">
                        <a:latin typeface="Cambria Math"/>
                      </a:rPr>
                      <m:t>=</m:t>
                    </m:r>
                    <m:r>
                      <a:rPr lang="en-GB" b="0" i="1" smtClean="0">
                        <a:latin typeface="Cambria Math"/>
                      </a:rPr>
                      <m:t>𝑓𝑟𝑎𝑐</m:t>
                    </m:r>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acc>
                              <m:accPr>
                                <m:chr m:val="⃑"/>
                                <m:ctrlPr>
                                  <a:rPr lang="en-GB" i="1">
                                    <a:latin typeface="Cambria Math" panose="02040503050406030204" pitchFamily="18" charset="0"/>
                                  </a:rPr>
                                </m:ctrlPr>
                              </m:accPr>
                              <m:e>
                                <m:r>
                                  <a:rPr lang="en-GB" b="1" i="1">
                                    <a:latin typeface="Cambria Math"/>
                                  </a:rPr>
                                  <m:t>𝒙</m:t>
                                </m:r>
                              </m:e>
                            </m:acc>
                            <m:r>
                              <a:rPr lang="en-GB" i="1">
                                <a:latin typeface="Cambria Math"/>
                                <a:ea typeface="Cambria Math"/>
                              </a:rPr>
                              <m:t>∙</m:t>
                            </m:r>
                            <m:acc>
                              <m:accPr>
                                <m:chr m:val="̂"/>
                                <m:ctrlPr>
                                  <a:rPr lang="en-GB" i="1">
                                    <a:latin typeface="Cambria Math" panose="02040503050406030204" pitchFamily="18" charset="0"/>
                                  </a:rPr>
                                </m:ctrlPr>
                              </m:accPr>
                              <m:e>
                                <m:r>
                                  <a:rPr lang="en-GB" b="1" i="1">
                                    <a:latin typeface="Cambria Math"/>
                                  </a:rPr>
                                  <m:t>𝒌</m:t>
                                </m:r>
                              </m:e>
                            </m:acc>
                            <m:r>
                              <a:rPr lang="en-GB" i="1">
                                <a:latin typeface="Cambria Math"/>
                              </a:rPr>
                              <m:t>−</m:t>
                            </m:r>
                            <m:r>
                              <a:rPr lang="en-GB" i="1">
                                <a:latin typeface="Cambria Math"/>
                              </a:rPr>
                              <m:t>𝑡𝑠</m:t>
                            </m:r>
                          </m:num>
                          <m:den>
                            <m:r>
                              <a:rPr lang="en-GB" i="1">
                                <a:latin typeface="Cambria Math"/>
                                <a:ea typeface="Cambria Math"/>
                              </a:rPr>
                              <m:t>𝜆</m:t>
                            </m:r>
                          </m:den>
                        </m:f>
                      </m:e>
                    </m:d>
                  </m:oMath>
                </a14:m>
                <a:endParaRPr lang="en-GB"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1481" t="-4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94122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solidFill>
                  <a:prstClr val="black">
                    <a:tint val="75000"/>
                  </a:prstClr>
                </a:solidFill>
              </a:rPr>
              <a:t>Advances in Real-Time Rendering course, Siggraph 2013</a:t>
            </a:r>
            <a:endParaRPr lang="en-GB" dirty="0">
              <a:solidFill>
                <a:prstClr val="black">
                  <a:tint val="75000"/>
                </a:prstClr>
              </a:solidFill>
            </a:endParaRPr>
          </a:p>
        </p:txBody>
      </p:sp>
      <p:sp>
        <p:nvSpPr>
          <p:cNvPr id="3" name="Title 2"/>
          <p:cNvSpPr>
            <a:spLocks noGrp="1"/>
          </p:cNvSpPr>
          <p:nvPr>
            <p:ph type="title"/>
          </p:nvPr>
        </p:nvSpPr>
        <p:spPr/>
        <p:txBody>
          <a:bodyPr/>
          <a:lstStyle/>
          <a:p>
            <a:r>
              <a:rPr lang="en-GB" dirty="0"/>
              <a:t>Parabolic Wave Equations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fontScale="85000" lnSpcReduction="10000"/>
              </a:bodyPr>
              <a:lstStyle/>
              <a:p>
                <a:r>
                  <a:rPr lang="en-GB" dirty="0"/>
                  <a:t>Base parabola</a:t>
                </a:r>
              </a:p>
              <a:p>
                <a:pPr lvl="1"/>
                <a:r>
                  <a:rPr lang="en-GB" dirty="0"/>
                  <a:t>Cap width </a:t>
                </a:r>
                <a14:m>
                  <m:oMath xmlns:m="http://schemas.openxmlformats.org/officeDocument/2006/math">
                    <m:r>
                      <a:rPr lang="en-GB" i="1" smtClean="0">
                        <a:latin typeface="Cambria Math"/>
                        <a:ea typeface="Cambria Math"/>
                      </a:rPr>
                      <m:t>𝛾</m:t>
                    </m:r>
                  </m:oMath>
                </a14:m>
                <a:r>
                  <a:rPr lang="en-GB" dirty="0">
                    <a:ea typeface="Cambria Math"/>
                  </a:rPr>
                  <a:t>, cap </a:t>
                </a:r>
                <a:r>
                  <a:rPr lang="en-GB" dirty="0" err="1">
                    <a:ea typeface="Cambria Math"/>
                  </a:rPr>
                  <a:t>coeff</a:t>
                </a:r>
                <a:r>
                  <a:rPr lang="en-GB" dirty="0">
                    <a:ea typeface="Cambria Math"/>
                  </a:rPr>
                  <a:t> </a:t>
                </a:r>
                <a14:m>
                  <m:oMath xmlns:m="http://schemas.openxmlformats.org/officeDocument/2006/math">
                    <m:r>
                      <a:rPr lang="en-GB" i="1" smtClean="0">
                        <a:latin typeface="Cambria Math"/>
                        <a:ea typeface="Cambria Math"/>
                      </a:rPr>
                      <m:t>𝜇</m:t>
                    </m:r>
                    <m:r>
                      <a:rPr lang="en-GB" b="0" i="1" smtClean="0">
                        <a:latin typeface="Cambria Math"/>
                        <a:ea typeface="Cambria Math"/>
                      </a:rPr>
                      <m:t>=</m:t>
                    </m:r>
                    <m:f>
                      <m:fPr>
                        <m:ctrlPr>
                          <a:rPr lang="en-GB" b="0" i="1" smtClean="0">
                            <a:latin typeface="Cambria Math" panose="02040503050406030204" pitchFamily="18" charset="0"/>
                            <a:ea typeface="Cambria Math"/>
                          </a:rPr>
                        </m:ctrlPr>
                      </m:fPr>
                      <m:num>
                        <m:r>
                          <a:rPr lang="en-GB" b="0" i="1" smtClean="0">
                            <a:latin typeface="Cambria Math"/>
                            <a:ea typeface="Cambria Math"/>
                          </a:rPr>
                          <m:t>−2</m:t>
                        </m:r>
                      </m:num>
                      <m:den>
                        <m:r>
                          <a:rPr lang="en-GB" i="1">
                            <a:latin typeface="Cambria Math"/>
                            <a:ea typeface="Cambria Math"/>
                          </a:rPr>
                          <m:t>𝛾</m:t>
                        </m:r>
                      </m:den>
                    </m:f>
                  </m:oMath>
                </a14:m>
                <a:endParaRPr lang="en-GB" dirty="0">
                  <a:ea typeface="Cambria Math"/>
                </a:endParaRPr>
              </a:p>
              <a:p>
                <a:pPr lvl="1"/>
                <a:r>
                  <a:rPr lang="en-GB" dirty="0">
                    <a:ea typeface="Cambria Math"/>
                  </a:rPr>
                  <a:t>Normalisation </a:t>
                </a:r>
                <a:r>
                  <a:rPr lang="en-GB" dirty="0" err="1">
                    <a:ea typeface="Cambria Math"/>
                  </a:rPr>
                  <a:t>const</a:t>
                </a:r>
                <a:r>
                  <a:rPr lang="en-GB" dirty="0">
                    <a:ea typeface="Cambria Math"/>
                  </a:rPr>
                  <a:t> </a:t>
                </a:r>
                <a14:m>
                  <m:oMath xmlns:m="http://schemas.openxmlformats.org/officeDocument/2006/math">
                    <m:r>
                      <a:rPr lang="en-GB" i="1" smtClean="0">
                        <a:latin typeface="Cambria Math"/>
                        <a:ea typeface="Cambria Math"/>
                      </a:rPr>
                      <m:t>𝜌</m:t>
                    </m:r>
                    <m:r>
                      <a:rPr lang="en-GB" b="0" i="1" smtClean="0">
                        <a:latin typeface="Cambria Math"/>
                        <a:ea typeface="Cambria Math"/>
                      </a:rPr>
                      <m:t>=</m:t>
                    </m:r>
                    <m:f>
                      <m:fPr>
                        <m:ctrlPr>
                          <a:rPr lang="en-GB" b="0" i="1" smtClean="0">
                            <a:latin typeface="Cambria Math" panose="02040503050406030204" pitchFamily="18" charset="0"/>
                            <a:ea typeface="Cambria Math"/>
                          </a:rPr>
                        </m:ctrlPr>
                      </m:fPr>
                      <m:num>
                        <m:r>
                          <a:rPr lang="en-GB" b="0" i="1" smtClean="0">
                            <a:latin typeface="Cambria Math"/>
                            <a:ea typeface="Cambria Math"/>
                          </a:rPr>
                          <m:t>𝐴</m:t>
                        </m:r>
                      </m:num>
                      <m:den>
                        <m:r>
                          <a:rPr lang="en-GB" i="1">
                            <a:latin typeface="Cambria Math"/>
                            <a:ea typeface="Cambria Math"/>
                          </a:rPr>
                          <m:t>𝜇</m:t>
                        </m:r>
                        <m:sSup>
                          <m:sSupPr>
                            <m:ctrlPr>
                              <a:rPr lang="en-GB" i="1">
                                <a:latin typeface="Cambria Math" panose="02040503050406030204" pitchFamily="18" charset="0"/>
                                <a:ea typeface="Cambria Math"/>
                              </a:rPr>
                            </m:ctrlPr>
                          </m:sSupPr>
                          <m:e>
                            <m:r>
                              <a:rPr lang="en-GB" i="1">
                                <a:latin typeface="Cambria Math"/>
                                <a:ea typeface="Cambria Math"/>
                              </a:rPr>
                              <m:t>𝛾</m:t>
                            </m:r>
                          </m:e>
                          <m:sup>
                            <m:r>
                              <a:rPr lang="en-GB" i="1">
                                <a:latin typeface="Cambria Math"/>
                                <a:ea typeface="Cambria Math"/>
                              </a:rPr>
                              <m:t>2</m:t>
                            </m:r>
                          </m:sup>
                        </m:sSup>
                        <m:r>
                          <a:rPr lang="en-GB" i="1">
                            <a:latin typeface="Cambria Math"/>
                            <a:ea typeface="Cambria Math"/>
                          </a:rPr>
                          <m:t>+1</m:t>
                        </m:r>
                      </m:den>
                    </m:f>
                  </m:oMath>
                </a14:m>
                <a:endParaRPr lang="en-GB" dirty="0">
                  <a:ea typeface="Cambria Math"/>
                </a:endParaRPr>
              </a:p>
              <a:p>
                <a:pPr lvl="1"/>
                <a14:m>
                  <m:oMath xmlns:m="http://schemas.openxmlformats.org/officeDocument/2006/math">
                    <m:r>
                      <a:rPr lang="en-GB" b="0" i="1" smtClean="0">
                        <a:latin typeface="Cambria Math"/>
                      </a:rPr>
                      <m:t>h</m:t>
                    </m:r>
                    <m:d>
                      <m:dPr>
                        <m:ctrlPr>
                          <a:rPr lang="en-GB" b="0" i="1" smtClean="0">
                            <a:latin typeface="Cambria Math" panose="02040503050406030204" pitchFamily="18" charset="0"/>
                          </a:rPr>
                        </m:ctrlPr>
                      </m:dPr>
                      <m:e>
                        <m:r>
                          <a:rPr lang="en-GB" b="0" i="1" smtClean="0">
                            <a:latin typeface="Cambria Math"/>
                          </a:rPr>
                          <m:t>𝑛</m:t>
                        </m:r>
                      </m:e>
                    </m:d>
                    <m:r>
                      <a:rPr lang="en-GB" b="0" i="1" smtClean="0">
                        <a:latin typeface="Cambria Math"/>
                      </a:rPr>
                      <m:t>=</m:t>
                    </m:r>
                    <m:sSup>
                      <m:sSupPr>
                        <m:ctrlPr>
                          <a:rPr lang="en-GB" b="0" i="1" smtClean="0">
                            <a:latin typeface="Cambria Math" panose="02040503050406030204" pitchFamily="18" charset="0"/>
                          </a:rPr>
                        </m:ctrlPr>
                      </m:sSupPr>
                      <m:e>
                        <m:r>
                          <a:rPr lang="en-GB" b="0" i="1" smtClean="0">
                            <a:latin typeface="Cambria Math"/>
                          </a:rPr>
                          <m:t>4</m:t>
                        </m:r>
                        <m:r>
                          <a:rPr lang="en-GB" i="1">
                            <a:latin typeface="Cambria Math"/>
                            <a:ea typeface="Cambria Math"/>
                          </a:rPr>
                          <m:t>𝜌</m:t>
                        </m:r>
                        <m:d>
                          <m:dPr>
                            <m:ctrlPr>
                              <a:rPr lang="en-GB" b="0" i="1" smtClean="0">
                                <a:latin typeface="Cambria Math" panose="02040503050406030204" pitchFamily="18" charset="0"/>
                              </a:rPr>
                            </m:ctrlPr>
                          </m:dPr>
                          <m:e>
                            <m:r>
                              <a:rPr lang="en-GB" b="0" i="1" smtClean="0">
                                <a:latin typeface="Cambria Math"/>
                              </a:rPr>
                              <m:t>𝑛</m:t>
                            </m:r>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1</m:t>
                                </m:r>
                              </m:num>
                              <m:den>
                                <m:r>
                                  <a:rPr lang="en-GB" b="0" i="1" smtClean="0">
                                    <a:latin typeface="Cambria Math"/>
                                  </a:rPr>
                                  <m:t>2</m:t>
                                </m:r>
                              </m:den>
                            </m:f>
                          </m:e>
                        </m:d>
                      </m:e>
                      <m:sup>
                        <m:r>
                          <a:rPr lang="en-GB" b="0" i="1" smtClean="0">
                            <a:latin typeface="Cambria Math"/>
                          </a:rPr>
                          <m:t>2</m:t>
                        </m:r>
                      </m:sup>
                    </m:sSup>
                    <m:r>
                      <a:rPr lang="en-GB" b="0" i="0" smtClean="0">
                        <a:latin typeface="Cambria Math"/>
                      </a:rPr>
                      <m:t>+</m:t>
                    </m:r>
                    <m:r>
                      <a:rPr lang="en-GB" i="1">
                        <a:latin typeface="Cambria Math"/>
                        <a:ea typeface="Cambria Math"/>
                      </a:rPr>
                      <m:t>𝜇𝜌</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sSup>
                              <m:sSupPr>
                                <m:ctrlPr>
                                  <a:rPr lang="en-GB" i="1" smtClean="0">
                                    <a:latin typeface="Cambria Math" panose="02040503050406030204" pitchFamily="18" charset="0"/>
                                    <a:ea typeface="Cambria Math"/>
                                  </a:rPr>
                                </m:ctrlPr>
                              </m:sSupPr>
                              <m:e>
                                <m:d>
                                  <m:dPr>
                                    <m:ctrlPr>
                                      <a:rPr lang="en-GB" i="1" smtClean="0">
                                        <a:latin typeface="Cambria Math" panose="02040503050406030204" pitchFamily="18" charset="0"/>
                                        <a:ea typeface="Cambria Math"/>
                                      </a:rPr>
                                    </m:ctrlPr>
                                  </m:dPr>
                                  <m:e>
                                    <m:r>
                                      <a:rPr lang="en-GB" b="0" i="1" smtClean="0">
                                        <a:latin typeface="Cambria Math"/>
                                        <a:ea typeface="Cambria Math"/>
                                      </a:rPr>
                                      <m:t>𝑛</m:t>
                                    </m:r>
                                    <m:r>
                                      <a:rPr lang="en-GB" b="0" i="1" smtClean="0">
                                        <a:latin typeface="Cambria Math"/>
                                        <a:ea typeface="Cambria Math"/>
                                      </a:rPr>
                                      <m:t>−</m:t>
                                    </m:r>
                                    <m:r>
                                      <a:rPr lang="en-GB" i="1">
                                        <a:latin typeface="Cambria Math"/>
                                        <a:ea typeface="Cambria Math"/>
                                      </a:rPr>
                                      <m:t>𝛾</m:t>
                                    </m:r>
                                  </m:e>
                                </m:d>
                              </m:e>
                              <m:sup>
                                <m:r>
                                  <a:rPr lang="en-GB" b="0" i="1" smtClean="0">
                                    <a:latin typeface="Cambria Math"/>
                                    <a:ea typeface="Cambria Math"/>
                                  </a:rPr>
                                  <m:t>2</m:t>
                                </m:r>
                              </m:sup>
                            </m:sSup>
                            <m:r>
                              <a:rPr lang="en-GB" b="0" i="1" smtClean="0">
                                <a:latin typeface="Cambria Math"/>
                              </a:rPr>
                              <m:t>,</m:t>
                            </m:r>
                            <m:r>
                              <a:rPr lang="en-GB" b="0" i="1" smtClean="0">
                                <a:latin typeface="Cambria Math"/>
                              </a:rPr>
                              <m:t>𝑛</m:t>
                            </m:r>
                            <m:r>
                              <a:rPr lang="en-GB" b="0" i="1" smtClean="0">
                                <a:latin typeface="Cambria Math"/>
                              </a:rPr>
                              <m:t>&lt;</m:t>
                            </m:r>
                            <m:r>
                              <a:rPr lang="en-GB" i="1">
                                <a:latin typeface="Cambria Math"/>
                                <a:ea typeface="Cambria Math"/>
                              </a:rPr>
                              <m:t>𝛾</m:t>
                            </m:r>
                          </m:e>
                          <m:e>
                            <m:r>
                              <a:rPr lang="en-GB" b="0" i="1" smtClean="0">
                                <a:latin typeface="Cambria Math"/>
                              </a:rPr>
                              <m:t>0,</m:t>
                            </m:r>
                            <m:r>
                              <a:rPr lang="en-GB" i="1">
                                <a:latin typeface="Cambria Math"/>
                                <a:ea typeface="Cambria Math"/>
                              </a:rPr>
                              <m:t>𝛾</m:t>
                            </m:r>
                            <m:r>
                              <a:rPr lang="en-GB" i="1">
                                <a:latin typeface="Cambria Math"/>
                                <a:ea typeface="Cambria Math"/>
                              </a:rPr>
                              <m:t>≤</m:t>
                            </m:r>
                            <m:r>
                              <a:rPr lang="en-GB" b="0" i="1" smtClean="0">
                                <a:latin typeface="Cambria Math"/>
                                <a:ea typeface="Cambria Math"/>
                              </a:rPr>
                              <m:t>𝑛</m:t>
                            </m:r>
                            <m:r>
                              <a:rPr lang="en-GB" b="0" i="1" smtClean="0">
                                <a:latin typeface="Cambria Math"/>
                                <a:ea typeface="Cambria Math"/>
                              </a:rPr>
                              <m:t>≤1−</m:t>
                            </m:r>
                            <m:r>
                              <a:rPr lang="en-GB" i="1">
                                <a:latin typeface="Cambria Math"/>
                                <a:ea typeface="Cambria Math"/>
                              </a:rPr>
                              <m:t>𝛾</m:t>
                            </m:r>
                          </m:e>
                          <m:e>
                            <m:sSup>
                              <m:sSupPr>
                                <m:ctrlPr>
                                  <a:rPr lang="en-GB" i="1">
                                    <a:latin typeface="Cambria Math" panose="02040503050406030204" pitchFamily="18" charset="0"/>
                                    <a:ea typeface="Cambria Math"/>
                                  </a:rPr>
                                </m:ctrlPr>
                              </m:sSupPr>
                              <m:e>
                                <m:d>
                                  <m:dPr>
                                    <m:ctrlPr>
                                      <a:rPr lang="en-GB" i="1">
                                        <a:latin typeface="Cambria Math" panose="02040503050406030204" pitchFamily="18" charset="0"/>
                                        <a:ea typeface="Cambria Math"/>
                                      </a:rPr>
                                    </m:ctrlPr>
                                  </m:dPr>
                                  <m:e>
                                    <m:r>
                                      <a:rPr lang="en-GB" i="1">
                                        <a:latin typeface="Cambria Math"/>
                                        <a:ea typeface="Cambria Math"/>
                                      </a:rPr>
                                      <m:t>𝑛</m:t>
                                    </m:r>
                                    <m:r>
                                      <a:rPr lang="en-GB" i="1">
                                        <a:latin typeface="Cambria Math"/>
                                        <a:ea typeface="Cambria Math"/>
                                      </a:rPr>
                                      <m:t>−</m:t>
                                    </m:r>
                                    <m:d>
                                      <m:dPr>
                                        <m:ctrlPr>
                                          <a:rPr lang="en-GB" i="1" smtClean="0">
                                            <a:latin typeface="Cambria Math" panose="02040503050406030204" pitchFamily="18" charset="0"/>
                                            <a:ea typeface="Cambria Math"/>
                                          </a:rPr>
                                        </m:ctrlPr>
                                      </m:dPr>
                                      <m:e>
                                        <m:r>
                                          <a:rPr lang="en-GB" b="0" i="1" smtClean="0">
                                            <a:latin typeface="Cambria Math"/>
                                            <a:ea typeface="Cambria Math"/>
                                          </a:rPr>
                                          <m:t>1−</m:t>
                                        </m:r>
                                        <m:r>
                                          <a:rPr lang="en-GB" i="1">
                                            <a:latin typeface="Cambria Math"/>
                                            <a:ea typeface="Cambria Math"/>
                                          </a:rPr>
                                          <m:t>𝛾</m:t>
                                        </m:r>
                                      </m:e>
                                    </m:d>
                                  </m:e>
                                </m:d>
                              </m:e>
                              <m:sup>
                                <m:r>
                                  <a:rPr lang="en-GB" i="1">
                                    <a:latin typeface="Cambria Math"/>
                                    <a:ea typeface="Cambria Math"/>
                                  </a:rPr>
                                  <m:t>2</m:t>
                                </m:r>
                              </m:sup>
                            </m:sSup>
                            <m:r>
                              <a:rPr lang="en-GB" b="0" i="1" smtClean="0">
                                <a:latin typeface="Cambria Math"/>
                              </a:rPr>
                              <m:t>,</m:t>
                            </m:r>
                            <m:r>
                              <a:rPr lang="en-GB" b="0" i="1" smtClean="0">
                                <a:latin typeface="Cambria Math"/>
                              </a:rPr>
                              <m:t>𝑛</m:t>
                            </m:r>
                            <m:r>
                              <a:rPr lang="en-GB" b="0" i="1" smtClean="0">
                                <a:latin typeface="Cambria Math"/>
                              </a:rPr>
                              <m:t>&gt;1−</m:t>
                            </m:r>
                            <m:r>
                              <a:rPr lang="en-GB" i="1">
                                <a:latin typeface="Cambria Math"/>
                                <a:ea typeface="Cambria Math"/>
                              </a:rPr>
                              <m:t>𝛾</m:t>
                            </m:r>
                          </m:e>
                        </m:eqArr>
                      </m:e>
                    </m:d>
                  </m:oMath>
                </a14:m>
                <a:endParaRPr lang="en-GB"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3"/>
                <a:stretch>
                  <a:fillRect l="-1185" t="-2873"/>
                </a:stretch>
              </a:blipFill>
            </p:spPr>
            <p:txBody>
              <a:bodyPr/>
              <a:lstStyle/>
              <a:p>
                <a:r>
                  <a:rPr lang="en-GB">
                    <a:noFill/>
                  </a:rPr>
                  <a:t> </a:t>
                </a:r>
              </a:p>
            </p:txBody>
          </p:sp>
        </mc:Fallback>
      </mc:AlternateContent>
    </p:spTree>
    <p:extLst>
      <p:ext uri="{BB962C8B-B14F-4D97-AF65-F5344CB8AC3E}">
        <p14:creationId xmlns:p14="http://schemas.microsoft.com/office/powerpoint/2010/main" val="26798729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Sampling Wave Particles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GB" dirty="0"/>
                  <a:t>Use following procedure for sampling height and normal from a wave particle</a:t>
                </a:r>
              </a:p>
              <a:p>
                <a:r>
                  <a:rPr lang="en-GB" dirty="0"/>
                  <a:t>Query point </a:t>
                </a:r>
                <a14:m>
                  <m:oMath xmlns:m="http://schemas.openxmlformats.org/officeDocument/2006/math">
                    <m:acc>
                      <m:accPr>
                        <m:chr m:val="⃑"/>
                        <m:ctrlPr>
                          <a:rPr lang="en-GB" b="1" i="1">
                            <a:latin typeface="Cambria Math" panose="02040503050406030204" pitchFamily="18" charset="0"/>
                          </a:rPr>
                        </m:ctrlPr>
                      </m:accPr>
                      <m:e>
                        <m:r>
                          <a:rPr lang="en-GB" b="1" i="1">
                            <a:latin typeface="Cambria Math"/>
                          </a:rPr>
                          <m:t>𝒙</m:t>
                        </m:r>
                      </m:e>
                    </m:acc>
                  </m:oMath>
                </a14:m>
                <a:endParaRPr lang="en-GB" dirty="0"/>
              </a:p>
              <a:p>
                <a:r>
                  <a:rPr lang="en-GB" dirty="0"/>
                  <a:t>Wave particle </a:t>
                </a:r>
                <a:r>
                  <a:rPr lang="en-GB" dirty="0" err="1"/>
                  <a:t>centered</a:t>
                </a:r>
                <a:r>
                  <a:rPr lang="en-GB" dirty="0"/>
                  <a:t> at </a:t>
                </a:r>
                <a14:m>
                  <m:oMath xmlns:m="http://schemas.openxmlformats.org/officeDocument/2006/math">
                    <m:acc>
                      <m:accPr>
                        <m:chr m:val="⃑"/>
                        <m:ctrlPr>
                          <a:rPr lang="en-GB" b="1" i="1">
                            <a:latin typeface="Cambria Math" panose="02040503050406030204" pitchFamily="18" charset="0"/>
                          </a:rPr>
                        </m:ctrlPr>
                      </m:accPr>
                      <m:e>
                        <m:r>
                          <a:rPr lang="en-GB" b="1" i="1" smtClean="0">
                            <a:latin typeface="Cambria Math"/>
                          </a:rPr>
                          <m:t>𝒄</m:t>
                        </m:r>
                      </m:e>
                    </m:acc>
                  </m:oMath>
                </a14:m>
                <a:r>
                  <a:rPr lang="en-GB" dirty="0"/>
                  <a:t>, blob radius </a:t>
                </a:r>
                <a14:m>
                  <m:oMath xmlns:m="http://schemas.openxmlformats.org/officeDocument/2006/math">
                    <m:r>
                      <a:rPr lang="en-GB" b="0" i="1" smtClean="0">
                        <a:latin typeface="Cambria Math"/>
                      </a:rPr>
                      <m:t>𝑘</m:t>
                    </m:r>
                  </m:oMath>
                </a14:m>
                <a:r>
                  <a:rPr lang="en-GB" dirty="0"/>
                  <a:t>, ring radius </a:t>
                </a:r>
                <a14:m>
                  <m:oMath xmlns:m="http://schemas.openxmlformats.org/officeDocument/2006/math">
                    <m:r>
                      <a:rPr lang="en-GB" b="0" i="1" smtClean="0">
                        <a:latin typeface="Cambria Math"/>
                      </a:rPr>
                      <m:t>𝑤</m:t>
                    </m:r>
                  </m:oMath>
                </a14:m>
                <a:r>
                  <a:rPr lang="en-GB" dirty="0"/>
                  <a:t> (non-zero for ripples)</a:t>
                </a:r>
              </a:p>
              <a:p>
                <a:r>
                  <a:rPr lang="en-GB" dirty="0"/>
                  <a:t>Results in height </a:t>
                </a:r>
                <a14:m>
                  <m:oMath xmlns:m="http://schemas.openxmlformats.org/officeDocument/2006/math">
                    <m:r>
                      <a:rPr lang="en-GB" b="0" i="1" smtClean="0">
                        <a:latin typeface="Cambria Math"/>
                      </a:rPr>
                      <m:t>h</m:t>
                    </m:r>
                  </m:oMath>
                </a14:m>
                <a:r>
                  <a:rPr lang="en-GB" dirty="0"/>
                  <a:t> and normal </a:t>
                </a:r>
                <a14:m>
                  <m:oMath xmlns:m="http://schemas.openxmlformats.org/officeDocument/2006/math">
                    <m:acc>
                      <m:accPr>
                        <m:chr m:val="̂"/>
                        <m:ctrlPr>
                          <a:rPr lang="en-GB" i="1" smtClean="0">
                            <a:latin typeface="Cambria Math" panose="02040503050406030204" pitchFamily="18" charset="0"/>
                          </a:rPr>
                        </m:ctrlPr>
                      </m:accPr>
                      <m:e>
                        <m:r>
                          <a:rPr lang="en-GB" b="1" i="1" smtClean="0">
                            <a:latin typeface="Cambria Math"/>
                          </a:rPr>
                          <m:t>𝒏</m:t>
                        </m:r>
                      </m:e>
                    </m:acc>
                  </m:oMath>
                </a14:m>
                <a:endParaRPr lang="en-GB"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2"/>
                <a:stretch>
                  <a:fillRect l="-1630" t="-2513" r="-2222" b="-3591"/>
                </a:stretch>
              </a:blipFill>
            </p:spPr>
            <p:txBody>
              <a:bodyPr/>
              <a:lstStyle/>
              <a:p>
                <a:r>
                  <a:rPr lang="en-GB">
                    <a:noFill/>
                  </a:rPr>
                  <a:t> </a:t>
                </a:r>
              </a:p>
            </p:txBody>
          </p:sp>
        </mc:Fallback>
      </mc:AlternateContent>
    </p:spTree>
    <p:extLst>
      <p:ext uri="{BB962C8B-B14F-4D97-AF65-F5344CB8AC3E}">
        <p14:creationId xmlns:p14="http://schemas.microsoft.com/office/powerpoint/2010/main" val="7137380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Sampling Wave Particles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fontScale="70000" lnSpcReduction="20000"/>
              </a:bodyPr>
              <a:lstStyle/>
              <a:p>
                <a:r>
                  <a:rPr lang="en-GB" dirty="0"/>
                  <a:t>Compute </a:t>
                </a:r>
                <a14:m>
                  <m:oMath xmlns:m="http://schemas.openxmlformats.org/officeDocument/2006/math">
                    <m:acc>
                      <m:accPr>
                        <m:chr m:val="⃑"/>
                        <m:ctrlPr>
                          <a:rPr lang="en-GB" b="1" i="1">
                            <a:latin typeface="Cambria Math" panose="02040503050406030204" pitchFamily="18" charset="0"/>
                          </a:rPr>
                        </m:ctrlPr>
                      </m:accPr>
                      <m:e>
                        <m:r>
                          <a:rPr lang="en-GB" b="1" i="1" smtClean="0">
                            <a:latin typeface="Cambria Math"/>
                          </a:rPr>
                          <m:t>𝒓</m:t>
                        </m:r>
                      </m:e>
                    </m:acc>
                    <m:r>
                      <a:rPr lang="en-GB" b="1" i="1" smtClean="0">
                        <a:latin typeface="Cambria Math"/>
                      </a:rPr>
                      <m:t>=</m:t>
                    </m:r>
                    <m:acc>
                      <m:accPr>
                        <m:chr m:val="⃑"/>
                        <m:ctrlPr>
                          <a:rPr lang="en-GB" b="1" i="1">
                            <a:latin typeface="Cambria Math" panose="02040503050406030204" pitchFamily="18" charset="0"/>
                          </a:rPr>
                        </m:ctrlPr>
                      </m:accPr>
                      <m:e>
                        <m:r>
                          <a:rPr lang="en-GB" b="1" i="1" smtClean="0">
                            <a:latin typeface="Cambria Math"/>
                          </a:rPr>
                          <m:t>𝒙</m:t>
                        </m:r>
                      </m:e>
                    </m:acc>
                    <m:r>
                      <a:rPr lang="en-GB" b="1" i="1" smtClean="0">
                        <a:latin typeface="Cambria Math"/>
                      </a:rPr>
                      <m:t>−</m:t>
                    </m:r>
                    <m:acc>
                      <m:accPr>
                        <m:chr m:val="⃑"/>
                        <m:ctrlPr>
                          <a:rPr lang="en-GB" b="1" i="1">
                            <a:latin typeface="Cambria Math" panose="02040503050406030204" pitchFamily="18" charset="0"/>
                          </a:rPr>
                        </m:ctrlPr>
                      </m:accPr>
                      <m:e>
                        <m:r>
                          <a:rPr lang="en-GB" b="1" i="1" smtClean="0">
                            <a:latin typeface="Cambria Math"/>
                          </a:rPr>
                          <m:t>𝒄</m:t>
                        </m:r>
                      </m:e>
                    </m:acc>
                  </m:oMath>
                </a14:m>
                <a:r>
                  <a:rPr lang="en-GB" dirty="0"/>
                  <a:t>, </a:t>
                </a:r>
                <a14:m>
                  <m:oMath xmlns:m="http://schemas.openxmlformats.org/officeDocument/2006/math">
                    <m:r>
                      <a:rPr lang="en-GB" b="0" i="1" dirty="0" smtClean="0">
                        <a:latin typeface="Cambria Math"/>
                      </a:rPr>
                      <m:t>𝑟</m:t>
                    </m:r>
                    <m:r>
                      <a:rPr lang="en-GB" b="1" i="1" dirty="0" smtClean="0">
                        <a:latin typeface="Cambria Math"/>
                      </a:rPr>
                      <m:t>=</m:t>
                    </m:r>
                    <m:d>
                      <m:dPr>
                        <m:begChr m:val="‖"/>
                        <m:endChr m:val="‖"/>
                        <m:ctrlPr>
                          <a:rPr lang="en-GB" i="1" dirty="0" smtClean="0">
                            <a:latin typeface="Cambria Math" panose="02040503050406030204" pitchFamily="18" charset="0"/>
                          </a:rPr>
                        </m:ctrlPr>
                      </m:dPr>
                      <m:e>
                        <m:acc>
                          <m:accPr>
                            <m:chr m:val="⃑"/>
                            <m:ctrlPr>
                              <a:rPr lang="en-GB" i="1" dirty="0" smtClean="0">
                                <a:latin typeface="Cambria Math" panose="02040503050406030204" pitchFamily="18" charset="0"/>
                              </a:rPr>
                            </m:ctrlPr>
                          </m:accPr>
                          <m:e>
                            <m:r>
                              <a:rPr lang="en-GB" b="1" i="1" dirty="0" smtClean="0">
                                <a:latin typeface="Cambria Math"/>
                              </a:rPr>
                              <m:t>𝒓</m:t>
                            </m:r>
                          </m:e>
                        </m:acc>
                      </m:e>
                    </m:d>
                  </m:oMath>
                </a14:m>
                <a:endParaRPr lang="en-GB" dirty="0"/>
              </a:p>
              <a:p>
                <a14:m>
                  <m:oMath xmlns:m="http://schemas.openxmlformats.org/officeDocument/2006/math">
                    <m:r>
                      <a:rPr lang="en-GB" b="0" i="1" smtClean="0">
                        <a:latin typeface="Cambria Math"/>
                      </a:rPr>
                      <m:t>h</m:t>
                    </m:r>
                    <m:r>
                      <a:rPr lang="en-GB" b="0" i="1" smtClean="0">
                        <a:latin typeface="Cambria Math"/>
                      </a:rPr>
                      <m:t>=1−</m:t>
                    </m:r>
                    <m:r>
                      <a:rPr lang="en-GB" b="0" i="1" smtClean="0">
                        <a:latin typeface="Cambria Math"/>
                      </a:rPr>
                      <m:t>𝑠𝑚𝑜𝑜𝑡h𝑠𝑡𝑒𝑝</m:t>
                    </m:r>
                    <m:d>
                      <m:dPr>
                        <m:ctrlPr>
                          <a:rPr lang="en-GB" b="0" i="1" smtClean="0">
                            <a:latin typeface="Cambria Math" panose="02040503050406030204" pitchFamily="18" charset="0"/>
                          </a:rPr>
                        </m:ctrlPr>
                      </m:dPr>
                      <m:e>
                        <m:d>
                          <m:dPr>
                            <m:begChr m:val="|"/>
                            <m:endChr m:val="|"/>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a:rPr>
                                  <m:t>𝑟</m:t>
                                </m:r>
                                <m:r>
                                  <a:rPr lang="en-GB" i="1">
                                    <a:latin typeface="Cambria Math"/>
                                  </a:rPr>
                                  <m:t>−</m:t>
                                </m:r>
                                <m:r>
                                  <a:rPr lang="en-GB" i="1">
                                    <a:latin typeface="Cambria Math"/>
                                  </a:rPr>
                                  <m:t>𝑤</m:t>
                                </m:r>
                              </m:num>
                              <m:den>
                                <m:r>
                                  <a:rPr lang="en-GB" i="1">
                                    <a:latin typeface="Cambria Math"/>
                                  </a:rPr>
                                  <m:t>𝑘</m:t>
                                </m:r>
                              </m:den>
                            </m:f>
                          </m:e>
                        </m:d>
                      </m:e>
                    </m:d>
                  </m:oMath>
                </a14:m>
                <a:endParaRPr lang="en-GB" dirty="0"/>
              </a:p>
              <a:p>
                <a14:m>
                  <m:oMath xmlns:m="http://schemas.openxmlformats.org/officeDocument/2006/math">
                    <m:acc>
                      <m:accPr>
                        <m:chr m:val="⃑"/>
                        <m:ctrlPr>
                          <a:rPr lang="en-GB" i="1" smtClean="0">
                            <a:latin typeface="Cambria Math" panose="02040503050406030204" pitchFamily="18" charset="0"/>
                          </a:rPr>
                        </m:ctrlPr>
                      </m:accPr>
                      <m:e>
                        <m:r>
                          <a:rPr lang="en-GB" b="1" i="1" smtClean="0">
                            <a:latin typeface="Cambria Math"/>
                          </a:rPr>
                          <m:t>𝒏</m:t>
                        </m:r>
                      </m:e>
                    </m:acc>
                    <m:r>
                      <a:rPr lang="en-GB" b="0" i="1" smtClean="0">
                        <a:latin typeface="Cambria Math"/>
                      </a:rPr>
                      <m:t>=</m:t>
                    </m:r>
                    <m:d>
                      <m:dPr>
                        <m:begChr m:val="["/>
                        <m:endChr m:val="]"/>
                        <m:ctrlPr>
                          <a:rPr lang="en-GB" b="0" i="1" smtClean="0">
                            <a:latin typeface="Cambria Math" panose="02040503050406030204" pitchFamily="18" charset="0"/>
                          </a:rPr>
                        </m:ctrlPr>
                      </m:dPr>
                      <m:e>
                        <m:m>
                          <m:mPr>
                            <m:mcs>
                              <m:mc>
                                <m:mcPr>
                                  <m:count m:val="1"/>
                                  <m:mcJc m:val="center"/>
                                </m:mcPr>
                              </m:mc>
                            </m:mcs>
                            <m:ctrlPr>
                              <a:rPr lang="en-GB" i="1">
                                <a:latin typeface="Cambria Math" panose="02040503050406030204" pitchFamily="18" charset="0"/>
                              </a:rPr>
                            </m:ctrlPr>
                          </m:mPr>
                          <m:mr>
                            <m:e>
                              <m:r>
                                <m:rPr>
                                  <m:brk m:alnAt="7"/>
                                </m:rPr>
                                <a:rPr lang="en-GB" b="0" i="1" smtClean="0">
                                  <a:latin typeface="Cambria Math"/>
                                </a:rPr>
                                <m:t>−</m:t>
                              </m:r>
                              <m:r>
                                <a:rPr lang="en-GB" b="0" i="1" smtClean="0">
                                  <a:latin typeface="Cambria Math"/>
                                </a:rPr>
                                <m:t>h</m:t>
                              </m:r>
                              <m:r>
                                <a:rPr lang="en-GB" b="0" i="1" smtClean="0">
                                  <a:latin typeface="Cambria Math"/>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b="1" i="1">
                                          <a:latin typeface="Cambria Math"/>
                                        </a:rPr>
                                        <m:t>𝒓</m:t>
                                      </m:r>
                                    </m:e>
                                  </m:acc>
                                </m:e>
                                <m:sub>
                                  <m:r>
                                    <a:rPr lang="en-GB" i="1">
                                      <a:latin typeface="Cambria Math"/>
                                    </a:rPr>
                                    <m:t>𝑥</m:t>
                                  </m:r>
                                </m:sub>
                              </m:sSub>
                            </m:e>
                          </m:mr>
                          <m:mr>
                            <m:e>
                              <m:r>
                                <a:rPr lang="en-GB" b="0" i="1" smtClean="0">
                                  <a:latin typeface="Cambria Math"/>
                                </a:rPr>
                                <m:t>1</m:t>
                              </m:r>
                            </m:e>
                          </m:mr>
                          <m:mr>
                            <m:e>
                              <m:sSub>
                                <m:sSubPr>
                                  <m:ctrlPr>
                                    <a:rPr lang="en-GB" i="1">
                                      <a:latin typeface="Cambria Math" panose="02040503050406030204" pitchFamily="18" charset="0"/>
                                    </a:rPr>
                                  </m:ctrlPr>
                                </m:sSubPr>
                                <m:e>
                                  <m:r>
                                    <a:rPr lang="en-GB" b="0" i="1" smtClean="0">
                                      <a:latin typeface="Cambria Math"/>
                                    </a:rPr>
                                    <m:t>−</m:t>
                                  </m:r>
                                  <m:r>
                                    <a:rPr lang="en-GB" b="0" i="1" smtClean="0">
                                      <a:latin typeface="Cambria Math"/>
                                    </a:rPr>
                                    <m:t>h</m:t>
                                  </m:r>
                                  <m:r>
                                    <a:rPr lang="en-GB" b="0" i="1" smtClean="0">
                                      <a:latin typeface="Cambria Math"/>
                                    </a:rPr>
                                    <m:t>′</m:t>
                                  </m:r>
                                  <m:acc>
                                    <m:accPr>
                                      <m:chr m:val="̂"/>
                                      <m:ctrlPr>
                                        <a:rPr lang="en-GB" i="1">
                                          <a:latin typeface="Cambria Math" panose="02040503050406030204" pitchFamily="18" charset="0"/>
                                        </a:rPr>
                                      </m:ctrlPr>
                                    </m:accPr>
                                    <m:e>
                                      <m:r>
                                        <a:rPr lang="en-GB" b="1" i="1">
                                          <a:latin typeface="Cambria Math"/>
                                        </a:rPr>
                                        <m:t>𝒓</m:t>
                                      </m:r>
                                    </m:e>
                                  </m:acc>
                                </m:e>
                                <m:sub>
                                  <m:r>
                                    <a:rPr lang="en-GB" b="0" i="1" smtClean="0">
                                      <a:latin typeface="Cambria Math"/>
                                    </a:rPr>
                                    <m:t>𝑧</m:t>
                                  </m:r>
                                </m:sub>
                              </m:sSub>
                            </m:e>
                          </m:mr>
                        </m:m>
                      </m:e>
                    </m:d>
                  </m:oMath>
                </a14:m>
                <a:r>
                  <a:rPr lang="en-GB" dirty="0"/>
                  <a:t> where </a:t>
                </a:r>
                <a14:m>
                  <m:oMath xmlns:m="http://schemas.openxmlformats.org/officeDocument/2006/math">
                    <m:acc>
                      <m:accPr>
                        <m:chr m:val="̂"/>
                        <m:ctrlPr>
                          <a:rPr lang="en-GB" i="1">
                            <a:latin typeface="Cambria Math" panose="02040503050406030204" pitchFamily="18" charset="0"/>
                          </a:rPr>
                        </m:ctrlPr>
                      </m:accPr>
                      <m:e>
                        <m:r>
                          <a:rPr lang="en-GB" b="1" i="1">
                            <a:latin typeface="Cambria Math"/>
                          </a:rPr>
                          <m:t>𝒓</m:t>
                        </m:r>
                      </m:e>
                    </m:acc>
                    <m:r>
                      <a:rPr lang="en-GB" b="1" i="1" smtClean="0">
                        <a:latin typeface="Cambria Math"/>
                      </a:rPr>
                      <m:t>=</m:t>
                    </m:r>
                    <m:f>
                      <m:fPr>
                        <m:ctrlPr>
                          <a:rPr lang="en-GB" b="1" i="1" smtClean="0">
                            <a:latin typeface="Cambria Math" panose="02040503050406030204" pitchFamily="18" charset="0"/>
                          </a:rPr>
                        </m:ctrlPr>
                      </m:fPr>
                      <m:num>
                        <m:acc>
                          <m:accPr>
                            <m:chr m:val="⃑"/>
                            <m:ctrlPr>
                              <a:rPr lang="en-GB" b="1" i="1" smtClean="0">
                                <a:latin typeface="Cambria Math" panose="02040503050406030204" pitchFamily="18" charset="0"/>
                              </a:rPr>
                            </m:ctrlPr>
                          </m:accPr>
                          <m:e>
                            <m:r>
                              <a:rPr lang="en-GB" b="1" i="1" smtClean="0">
                                <a:latin typeface="Cambria Math"/>
                              </a:rPr>
                              <m:t>𝒓</m:t>
                            </m:r>
                          </m:e>
                        </m:acc>
                      </m:num>
                      <m:den>
                        <m:r>
                          <a:rPr lang="en-GB" b="0" i="1" smtClean="0">
                            <a:latin typeface="Cambria Math"/>
                          </a:rPr>
                          <m:t>𝑟</m:t>
                        </m:r>
                      </m:den>
                    </m:f>
                  </m:oMath>
                </a14:m>
                <a:r>
                  <a:rPr lang="en-GB" dirty="0"/>
                  <a:t> and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h</m:t>
                        </m:r>
                      </m:e>
                      <m:sup>
                        <m:r>
                          <a:rPr lang="en-GB" b="0" i="1" smtClean="0">
                            <a:latin typeface="Cambria Math"/>
                          </a:rPr>
                          <m:t>′</m:t>
                        </m:r>
                      </m:sup>
                    </m:sSup>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𝑑h</m:t>
                        </m:r>
                      </m:num>
                      <m:den>
                        <m:r>
                          <a:rPr lang="en-GB" b="0" i="1" smtClean="0">
                            <a:latin typeface="Cambria Math"/>
                          </a:rPr>
                          <m:t>𝑑𝑟</m:t>
                        </m:r>
                      </m:den>
                    </m:f>
                  </m:oMath>
                </a14:m>
                <a:r>
                  <a:rPr lang="en-GB" dirty="0"/>
                  <a:t>.</a:t>
                </a:r>
              </a:p>
              <a:p>
                <a:r>
                  <a:rPr lang="en-GB" dirty="0"/>
                  <a:t>Normalised: </a:t>
                </a:r>
                <a14:m>
                  <m:oMath xmlns:m="http://schemas.openxmlformats.org/officeDocument/2006/math">
                    <m:acc>
                      <m:accPr>
                        <m:chr m:val="̂"/>
                        <m:ctrlPr>
                          <a:rPr lang="en-GB" i="1" dirty="0" smtClean="0">
                            <a:latin typeface="Cambria Math" panose="02040503050406030204" pitchFamily="18" charset="0"/>
                          </a:rPr>
                        </m:ctrlPr>
                      </m:accPr>
                      <m:e>
                        <m:r>
                          <a:rPr lang="en-GB" b="1" i="1" dirty="0" smtClean="0">
                            <a:latin typeface="Cambria Math"/>
                          </a:rPr>
                          <m:t>𝒏</m:t>
                        </m:r>
                      </m:e>
                    </m:acc>
                    <m:r>
                      <a:rPr lang="en-GB" b="0" i="1" dirty="0" smtClean="0">
                        <a:latin typeface="Cambria Math"/>
                      </a:rPr>
                      <m:t>=</m:t>
                    </m:r>
                    <m:f>
                      <m:fPr>
                        <m:ctrlPr>
                          <a:rPr lang="en-GB" b="0" i="1" dirty="0" smtClean="0">
                            <a:latin typeface="Cambria Math" panose="02040503050406030204" pitchFamily="18" charset="0"/>
                          </a:rPr>
                        </m:ctrlPr>
                      </m:fPr>
                      <m:num>
                        <m:acc>
                          <m:accPr>
                            <m:chr m:val="⃑"/>
                            <m:ctrlPr>
                              <a:rPr lang="en-GB" i="1">
                                <a:latin typeface="Cambria Math" panose="02040503050406030204" pitchFamily="18" charset="0"/>
                              </a:rPr>
                            </m:ctrlPr>
                          </m:accPr>
                          <m:e>
                            <m:r>
                              <a:rPr lang="en-GB" b="1" i="1">
                                <a:latin typeface="Cambria Math"/>
                              </a:rPr>
                              <m:t>𝒏</m:t>
                            </m:r>
                          </m:e>
                        </m:acc>
                      </m:num>
                      <m:den>
                        <m:d>
                          <m:dPr>
                            <m:begChr m:val="‖"/>
                            <m:endChr m:val="‖"/>
                            <m:ctrlPr>
                              <a:rPr lang="en-GB" b="0" i="1" dirty="0" smtClean="0">
                                <a:latin typeface="Cambria Math" panose="02040503050406030204" pitchFamily="18" charset="0"/>
                              </a:rPr>
                            </m:ctrlPr>
                          </m:dPr>
                          <m:e>
                            <m:acc>
                              <m:accPr>
                                <m:chr m:val="⃑"/>
                                <m:ctrlPr>
                                  <a:rPr lang="en-GB" i="1">
                                    <a:latin typeface="Cambria Math" panose="02040503050406030204" pitchFamily="18" charset="0"/>
                                  </a:rPr>
                                </m:ctrlPr>
                              </m:accPr>
                              <m:e>
                                <m:r>
                                  <a:rPr lang="en-GB" b="1" i="1">
                                    <a:latin typeface="Cambria Math"/>
                                  </a:rPr>
                                  <m:t>𝒏</m:t>
                                </m:r>
                              </m:e>
                            </m:acc>
                          </m:e>
                        </m:d>
                      </m:den>
                    </m:f>
                  </m:oMath>
                </a14:m>
                <a:endParaRPr lang="en-GB" dirty="0"/>
              </a:p>
              <a:p>
                <a:r>
                  <a:rPr lang="en-GB" dirty="0"/>
                  <a:t>For </a:t>
                </a:r>
                <a:r>
                  <a:rPr lang="en-GB" dirty="0" err="1"/>
                  <a:t>verts</a:t>
                </a:r>
                <a:r>
                  <a:rPr lang="en-GB" dirty="0"/>
                  <a:t>, can warp input domain to pinch </a:t>
                </a:r>
                <a:r>
                  <a:rPr lang="en-GB" dirty="0" err="1"/>
                  <a:t>verts</a:t>
                </a:r>
                <a:r>
                  <a:rPr lang="en-GB" dirty="0"/>
                  <a:t> along curve as we did for parabolic waves</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3"/>
                <a:stretch>
                  <a:fillRect l="-815" t="-2873" r="-667" b="-718"/>
                </a:stretch>
              </a:blipFill>
            </p:spPr>
            <p:txBody>
              <a:bodyPr/>
              <a:lstStyle/>
              <a:p>
                <a:r>
                  <a:rPr lang="en-GB">
                    <a:noFill/>
                  </a:rPr>
                  <a:t> </a:t>
                </a:r>
              </a:p>
            </p:txBody>
          </p:sp>
        </mc:Fallback>
      </mc:AlternateContent>
    </p:spTree>
    <p:extLst>
      <p:ext uri="{BB962C8B-B14F-4D97-AF65-F5344CB8AC3E}">
        <p14:creationId xmlns:p14="http://schemas.microsoft.com/office/powerpoint/2010/main" val="29473206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Sampling Wave Particles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GB" dirty="0"/>
                  <a:t>Compute 3D normal from 1D derivative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a:rPr>
                          <m:t>(−</m:t>
                        </m:r>
                        <m:r>
                          <a:rPr lang="en-GB" b="0" i="1" smtClean="0">
                            <a:latin typeface="Cambria Math"/>
                          </a:rPr>
                          <m:t>𝑓</m:t>
                        </m:r>
                      </m:e>
                      <m:sup>
                        <m:r>
                          <a:rPr lang="en-GB" b="0" i="1" smtClean="0">
                            <a:latin typeface="Cambria Math"/>
                          </a:rPr>
                          <m:t>′</m:t>
                        </m:r>
                      </m:sup>
                    </m:sSup>
                    <m:d>
                      <m:dPr>
                        <m:ctrlPr>
                          <a:rPr lang="en-GB" b="0" i="1" smtClean="0">
                            <a:latin typeface="Cambria Math" panose="02040503050406030204" pitchFamily="18" charset="0"/>
                          </a:rPr>
                        </m:ctrlPr>
                      </m:dPr>
                      <m:e>
                        <m:r>
                          <a:rPr lang="en-GB" b="0" i="1" smtClean="0">
                            <a:latin typeface="Cambria Math"/>
                          </a:rPr>
                          <m:t>𝑥</m:t>
                        </m:r>
                      </m:e>
                    </m:d>
                    <m:r>
                      <a:rPr lang="en-GB" b="0" i="1" smtClean="0">
                        <a:latin typeface="Cambria Math"/>
                      </a:rPr>
                      <m:t>,1)</m:t>
                    </m:r>
                  </m:oMath>
                </a14:m>
                <a:endParaRPr lang="en-GB" dirty="0"/>
              </a:p>
              <a:p>
                <a:endParaRPr lang="en-GB" dirty="0"/>
              </a:p>
              <a:p>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t="-2513"/>
                </a:stretch>
              </a:blipFill>
            </p:spPr>
            <p:txBody>
              <a:bodyPr/>
              <a:lstStyle/>
              <a:p>
                <a:r>
                  <a:rPr lang="en-GB">
                    <a:noFill/>
                  </a:rPr>
                  <a:t> </a:t>
                </a:r>
              </a:p>
            </p:txBody>
          </p:sp>
        </mc:Fallback>
      </mc:AlternateContent>
      <p:graphicFrame>
        <p:nvGraphicFramePr>
          <p:cNvPr id="6" name="Chart 5"/>
          <p:cNvGraphicFramePr>
            <a:graphicFrameLocks/>
          </p:cNvGraphicFramePr>
          <p:nvPr>
            <p:extLst>
              <p:ext uri="{D42A27DB-BD31-4B8C-83A1-F6EECF244321}">
                <p14:modId xmlns:p14="http://schemas.microsoft.com/office/powerpoint/2010/main" val="4261372551"/>
              </p:ext>
            </p:extLst>
          </p:nvPr>
        </p:nvGraphicFramePr>
        <p:xfrm>
          <a:off x="614363" y="2715767"/>
          <a:ext cx="7915275" cy="1872208"/>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cxnSp>
        <p:nvCxnSpPr>
          <p:cNvPr id="7" name="Straight Connector 6"/>
          <p:cNvCxnSpPr/>
          <p:nvPr/>
        </p:nvCxnSpPr>
        <p:spPr>
          <a:xfrm flipV="1">
            <a:off x="4752020" y="3039802"/>
            <a:ext cx="216024" cy="28803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9275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Sampling Wave Particles</a:t>
            </a:r>
          </a:p>
        </p:txBody>
      </p:sp>
      <p:sp>
        <p:nvSpPr>
          <p:cNvPr id="4" name="Content Placeholder 3"/>
          <p:cNvSpPr>
            <a:spLocks noGrp="1"/>
          </p:cNvSpPr>
          <p:nvPr>
            <p:ph idx="1"/>
          </p:nvPr>
        </p:nvSpPr>
        <p:spPr/>
        <p:txBody>
          <a:bodyPr/>
          <a:lstStyle/>
          <a:p>
            <a:r>
              <a:rPr lang="en-GB" dirty="0"/>
              <a:t>To sum multiple wave particles</a:t>
            </a:r>
          </a:p>
          <a:p>
            <a:pPr lvl="1"/>
            <a:r>
              <a:rPr lang="en-GB" dirty="0"/>
              <a:t>Add together the heights</a:t>
            </a:r>
          </a:p>
          <a:p>
            <a:pPr lvl="1"/>
            <a:r>
              <a:rPr lang="en-GB" dirty="0"/>
              <a:t>Add together the x and z components of the normal (the y component stays at 1)</a:t>
            </a:r>
          </a:p>
          <a:p>
            <a:pPr lvl="1"/>
            <a:r>
              <a:rPr lang="en-GB" dirty="0"/>
              <a:t>Normalise normal</a:t>
            </a:r>
          </a:p>
        </p:txBody>
      </p:sp>
    </p:spTree>
    <p:extLst>
      <p:ext uri="{BB962C8B-B14F-4D97-AF65-F5344CB8AC3E}">
        <p14:creationId xmlns:p14="http://schemas.microsoft.com/office/powerpoint/2010/main" val="2276426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Fourier Synthesis</a:t>
            </a:r>
          </a:p>
        </p:txBody>
      </p:sp>
      <p:sp>
        <p:nvSpPr>
          <p:cNvPr id="3" name="Content Placeholder 2"/>
          <p:cNvSpPr>
            <a:spLocks noGrp="1"/>
          </p:cNvSpPr>
          <p:nvPr>
            <p:ph idx="1"/>
          </p:nvPr>
        </p:nvSpPr>
        <p:spPr/>
        <p:txBody>
          <a:bodyPr/>
          <a:lstStyle/>
          <a:p>
            <a:r>
              <a:rPr lang="en-GB" dirty="0"/>
              <a:t>Several models for the frequency content of ocean waves known</a:t>
            </a:r>
          </a:p>
          <a:p>
            <a:r>
              <a:rPr lang="en-GB" dirty="0"/>
              <a:t>Can use Fourier Transform to synthesise surface with desired spectrum</a:t>
            </a:r>
          </a:p>
          <a:p>
            <a:r>
              <a:rPr lang="en-GB" dirty="0"/>
              <a:t>See the work from [Tessendorf2001]</a:t>
            </a:r>
          </a:p>
          <a:p>
            <a:endParaRPr lang="en-GB" dirty="0"/>
          </a:p>
          <a:p>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45716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Physics Considerations</a:t>
            </a:r>
          </a:p>
        </p:txBody>
      </p:sp>
      <p:sp>
        <p:nvSpPr>
          <p:cNvPr id="4" name="Content Placeholder 3"/>
          <p:cNvSpPr>
            <a:spLocks noGrp="1"/>
          </p:cNvSpPr>
          <p:nvPr>
            <p:ph idx="1"/>
          </p:nvPr>
        </p:nvSpPr>
        <p:spPr/>
        <p:txBody>
          <a:bodyPr>
            <a:normAutofit fontScale="85000" lnSpcReduction="10000"/>
          </a:bodyPr>
          <a:lstStyle/>
          <a:p>
            <a:r>
              <a:rPr lang="en-GB" dirty="0"/>
              <a:t>Wave data used directly for physics</a:t>
            </a:r>
          </a:p>
          <a:p>
            <a:r>
              <a:rPr lang="en-GB" dirty="0"/>
              <a:t>Floating objects on a rotational spring</a:t>
            </a:r>
          </a:p>
          <a:p>
            <a:pPr lvl="1"/>
            <a:r>
              <a:rPr lang="en-GB" dirty="0"/>
              <a:t>Use 4X </a:t>
            </a:r>
            <a:r>
              <a:rPr lang="en-GB" dirty="0" err="1"/>
              <a:t>downsampled</a:t>
            </a:r>
            <a:r>
              <a:rPr lang="en-GB" dirty="0"/>
              <a:t> </a:t>
            </a:r>
            <a:r>
              <a:rPr lang="en-GB" dirty="0" err="1"/>
              <a:t>normals</a:t>
            </a:r>
            <a:endParaRPr lang="en-GB" dirty="0"/>
          </a:p>
          <a:p>
            <a:pPr lvl="1"/>
            <a:r>
              <a:rPr lang="en-GB" dirty="0"/>
              <a:t>This gave us direct control over the floating </a:t>
            </a:r>
            <a:r>
              <a:rPr lang="en-GB" dirty="0" err="1"/>
              <a:t>behavior</a:t>
            </a:r>
            <a:r>
              <a:rPr lang="en-GB" dirty="0"/>
              <a:t>, to limit rotational extents and velocities</a:t>
            </a:r>
          </a:p>
          <a:p>
            <a:r>
              <a:rPr lang="en-GB" dirty="0"/>
              <a:t>Sacrifices some physicality of the floating</a:t>
            </a:r>
          </a:p>
          <a:p>
            <a:pPr lvl="1"/>
            <a:r>
              <a:rPr lang="en-GB" dirty="0"/>
              <a:t>Not a priority for us – our target demographic is a younger audience, so we went for an arcade feel</a:t>
            </a:r>
          </a:p>
        </p:txBody>
      </p:sp>
    </p:spTree>
    <p:extLst>
      <p:ext uri="{BB962C8B-B14F-4D97-AF65-F5344CB8AC3E}">
        <p14:creationId xmlns:p14="http://schemas.microsoft.com/office/powerpoint/2010/main" val="35577422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Physics Considerations</a:t>
            </a:r>
          </a:p>
        </p:txBody>
      </p:sp>
      <p:sp>
        <p:nvSpPr>
          <p:cNvPr id="4" name="Content Placeholder 3"/>
          <p:cNvSpPr>
            <a:spLocks noGrp="1"/>
          </p:cNvSpPr>
          <p:nvPr>
            <p:ph idx="1"/>
          </p:nvPr>
        </p:nvSpPr>
        <p:spPr/>
        <p:txBody>
          <a:bodyPr>
            <a:normAutofit lnSpcReduction="10000"/>
          </a:bodyPr>
          <a:lstStyle/>
          <a:p>
            <a:r>
              <a:rPr lang="en-GB" dirty="0"/>
              <a:t>Physics and ocean mesh shape need to match</a:t>
            </a:r>
          </a:p>
          <a:p>
            <a:r>
              <a:rPr lang="en-GB" dirty="0"/>
              <a:t>This was a big challenge for us due to the low detail in the ocean mesh</a:t>
            </a:r>
          </a:p>
          <a:p>
            <a:pPr lvl="1"/>
            <a:r>
              <a:rPr lang="en-GB" dirty="0"/>
              <a:t>We got reasonable results tweaking parameters but did not completely solve this</a:t>
            </a:r>
          </a:p>
          <a:p>
            <a:endParaRPr lang="en-GB" dirty="0"/>
          </a:p>
        </p:txBody>
      </p:sp>
    </p:spTree>
    <p:extLst>
      <p:ext uri="{BB962C8B-B14F-4D97-AF65-F5344CB8AC3E}">
        <p14:creationId xmlns:p14="http://schemas.microsoft.com/office/powerpoint/2010/main" val="3968720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Physics Considerations</a:t>
            </a:r>
          </a:p>
        </p:txBody>
      </p:sp>
      <p:sp>
        <p:nvSpPr>
          <p:cNvPr id="4" name="Content Placeholder 3"/>
          <p:cNvSpPr>
            <a:spLocks noGrp="1"/>
          </p:cNvSpPr>
          <p:nvPr>
            <p:ph idx="1"/>
          </p:nvPr>
        </p:nvSpPr>
        <p:spPr/>
        <p:txBody>
          <a:bodyPr>
            <a:normAutofit fontScale="77500" lnSpcReduction="20000"/>
          </a:bodyPr>
          <a:lstStyle/>
          <a:p>
            <a:r>
              <a:rPr lang="en-GB" dirty="0"/>
              <a:t>Paradox in multiplayer</a:t>
            </a:r>
          </a:p>
          <a:p>
            <a:pPr lvl="1"/>
            <a:r>
              <a:rPr lang="en-GB" dirty="0"/>
              <a:t>If floating physics is view dependent, which view should the physics conform to when there are two viewpoints?</a:t>
            </a:r>
          </a:p>
          <a:p>
            <a:r>
              <a:rPr lang="en-GB" dirty="0"/>
              <a:t>We had split/screen multiplayer but players travel around the world together, so viewpoints could not diverge</a:t>
            </a:r>
          </a:p>
          <a:p>
            <a:r>
              <a:rPr lang="en-GB" dirty="0"/>
              <a:t>In general a solution might be to use the surface mesh height for the floating physics – this would eliminate divergence</a:t>
            </a:r>
          </a:p>
        </p:txBody>
      </p:sp>
    </p:spTree>
    <p:extLst>
      <p:ext uri="{BB962C8B-B14F-4D97-AF65-F5344CB8AC3E}">
        <p14:creationId xmlns:p14="http://schemas.microsoft.com/office/powerpoint/2010/main" val="38823223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normAutofit/>
          </a:bodyPr>
          <a:lstStyle/>
          <a:p>
            <a:r>
              <a:rPr lang="en-GB" dirty="0"/>
              <a:t>Detail Curve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r>
                  <a:rPr lang="en-GB" dirty="0"/>
                  <a:t>We walk through the tree collecting intersections, but we have a limited amount of memory allocated</a:t>
                </a:r>
              </a:p>
              <a:p>
                <a:r>
                  <a:rPr lang="en-GB" dirty="0"/>
                  <a:t>We use a line for the detail curve </a:t>
                </a:r>
                <a:endParaRPr lang="en-GB"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a:rPr>
                        <m:t>𝑑𝑒𝑡𝑎𝑖𝑙</m:t>
                      </m:r>
                      <m:d>
                        <m:dPr>
                          <m:ctrlPr>
                            <a:rPr lang="en-GB" b="0" i="1" smtClean="0">
                              <a:latin typeface="Cambria Math" panose="02040503050406030204" pitchFamily="18" charset="0"/>
                            </a:rPr>
                          </m:ctrlPr>
                        </m:dPr>
                        <m:e>
                          <m:r>
                            <a:rPr lang="en-GB" b="0" i="1" smtClean="0">
                              <a:latin typeface="Cambria Math"/>
                            </a:rPr>
                            <m:t>𝑧</m:t>
                          </m:r>
                        </m:e>
                      </m:d>
                      <m:r>
                        <a:rPr lang="en-GB" b="0" i="1" smtClean="0">
                          <a:latin typeface="Cambria Math"/>
                        </a:rPr>
                        <m:t>=</m:t>
                      </m:r>
                      <m:r>
                        <a:rPr lang="en-GB" b="0" i="1" smtClean="0">
                          <a:latin typeface="Cambria Math"/>
                        </a:rPr>
                        <m:t>𝑚𝑧</m:t>
                      </m:r>
                      <m:r>
                        <a:rPr lang="en-GB" b="0" i="1" smtClean="0">
                          <a:latin typeface="Cambria Math"/>
                        </a:rPr>
                        <m:t>+</m:t>
                      </m:r>
                      <m:r>
                        <a:rPr lang="en-GB" b="0" i="1" smtClean="0">
                          <a:latin typeface="Cambria Math"/>
                        </a:rPr>
                        <m:t>𝑐</m:t>
                      </m:r>
                    </m:oMath>
                  </m:oMathPara>
                </a14:m>
                <a:endParaRPr lang="en-GB" dirty="0"/>
              </a:p>
              <a:p>
                <a:endParaRPr lang="en-GB"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2"/>
                <a:stretch>
                  <a:fillRect l="-1630" t="-2513" r="-74"/>
                </a:stretch>
              </a:blipFill>
            </p:spPr>
            <p:txBody>
              <a:bodyPr/>
              <a:lstStyle/>
              <a:p>
                <a:r>
                  <a:rPr lang="en-GB">
                    <a:noFill/>
                  </a:rPr>
                  <a:t> </a:t>
                </a:r>
              </a:p>
            </p:txBody>
          </p:sp>
        </mc:Fallback>
      </mc:AlternateContent>
    </p:spTree>
    <p:extLst>
      <p:ext uri="{BB962C8B-B14F-4D97-AF65-F5344CB8AC3E}">
        <p14:creationId xmlns:p14="http://schemas.microsoft.com/office/powerpoint/2010/main" val="857249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normAutofit/>
          </a:bodyPr>
          <a:lstStyle/>
          <a:p>
            <a:r>
              <a:rPr lang="en-GB" dirty="0"/>
              <a:t>Detail Curve</a:t>
            </a:r>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p:txBody>
              <a:bodyPr>
                <a:normAutofit fontScale="85000" lnSpcReduction="20000"/>
              </a:bodyPr>
              <a:lstStyle/>
              <a:p>
                <a:r>
                  <a:rPr lang="en-GB" dirty="0"/>
                  <a:t>In this case we expect to encounter </a:t>
                </a:r>
                <a14:m>
                  <m:oMath xmlns:m="http://schemas.openxmlformats.org/officeDocument/2006/math">
                    <m:f>
                      <m:fPr>
                        <m:ctrlPr>
                          <a:rPr lang="en-GB" i="1" smtClean="0">
                            <a:latin typeface="Cambria Math" panose="02040503050406030204" pitchFamily="18" charset="0"/>
                          </a:rPr>
                        </m:ctrlPr>
                      </m:fPr>
                      <m:num>
                        <m:r>
                          <a:rPr lang="en-GB" b="0" i="1" smtClean="0">
                            <a:latin typeface="Cambria Math"/>
                          </a:rPr>
                          <m:t>1</m:t>
                        </m:r>
                      </m:num>
                      <m:den>
                        <m:r>
                          <a:rPr lang="en-GB" b="0" i="1" smtClean="0">
                            <a:latin typeface="Cambria Math"/>
                          </a:rPr>
                          <m:t>𝑚</m:t>
                        </m:r>
                      </m:den>
                    </m:f>
                  </m:oMath>
                </a14:m>
                <a:r>
                  <a:rPr lang="en-GB" dirty="0"/>
                  <a:t> intersections per tree level on average. We can therefore approximate the number of intersections expected</a:t>
                </a:r>
                <a:endParaRPr lang="en-GB"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a:rPr>
                        <m:t>𝑁</m:t>
                      </m:r>
                      <m:r>
                        <a:rPr lang="en-GB" b="0" i="1" smtClean="0">
                          <a:latin typeface="Cambria Math"/>
                          <a:ea typeface="Cambria Math"/>
                        </a:rPr>
                        <m:t>≅</m:t>
                      </m:r>
                      <m:f>
                        <m:fPr>
                          <m:ctrlPr>
                            <a:rPr lang="en-GB" b="0" i="1" smtClean="0">
                              <a:latin typeface="Cambria Math" panose="02040503050406030204" pitchFamily="18" charset="0"/>
                            </a:rPr>
                          </m:ctrlPr>
                        </m:fPr>
                        <m:num>
                          <m:r>
                            <a:rPr lang="en-GB" b="0" i="1" smtClean="0">
                              <a:latin typeface="Cambria Math"/>
                            </a:rPr>
                            <m:t>1</m:t>
                          </m:r>
                        </m:num>
                        <m:den>
                          <m:r>
                            <a:rPr lang="en-GB" b="0" i="1" smtClean="0">
                              <a:latin typeface="Cambria Math"/>
                            </a:rPr>
                            <m:t>𝑚</m:t>
                          </m:r>
                        </m:den>
                      </m:f>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𝑙𝑜𝑔</m:t>
                              </m:r>
                            </m:e>
                            <m:sub>
                              <m:r>
                                <a:rPr lang="en-GB" i="1">
                                  <a:latin typeface="Cambria Math"/>
                                </a:rPr>
                                <m:t>2</m:t>
                              </m:r>
                            </m:sub>
                          </m:sSub>
                          <m:d>
                            <m:dPr>
                              <m:ctrlPr>
                                <a:rPr lang="en-GB" i="1" smtClean="0">
                                  <a:latin typeface="Cambria Math" panose="02040503050406030204" pitchFamily="18" charset="0"/>
                                </a:rPr>
                              </m:ctrlPr>
                            </m:dPr>
                            <m:e>
                              <m:r>
                                <a:rPr lang="en-GB" i="1">
                                  <a:latin typeface="Cambria Math"/>
                                </a:rPr>
                                <m:t>𝑑𝑒𝑡𝑎𝑖𝑙</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𝑧</m:t>
                                      </m:r>
                                    </m:e>
                                    <m:sub>
                                      <m:r>
                                        <a:rPr lang="en-GB" i="1">
                                          <a:latin typeface="Cambria Math"/>
                                        </a:rPr>
                                        <m:t>𝑓𝑎𝑟</m:t>
                                      </m:r>
                                    </m:sub>
                                  </m:sSub>
                                </m:e>
                              </m:d>
                            </m:e>
                          </m:d>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𝑙𝑜𝑔</m:t>
                              </m:r>
                            </m:e>
                            <m:sub>
                              <m:r>
                                <a:rPr lang="en-GB" b="0" i="1" smtClean="0">
                                  <a:latin typeface="Cambria Math"/>
                                </a:rPr>
                                <m:t>2</m:t>
                              </m:r>
                            </m:sub>
                          </m:sSub>
                          <m:d>
                            <m:dPr>
                              <m:ctrlPr>
                                <a:rPr lang="en-GB" b="0" i="1" smtClean="0">
                                  <a:latin typeface="Cambria Math" panose="02040503050406030204" pitchFamily="18" charset="0"/>
                                </a:rPr>
                              </m:ctrlPr>
                            </m:dPr>
                            <m:e>
                              <m:r>
                                <a:rPr lang="en-GB" i="1">
                                  <a:latin typeface="Cambria Math"/>
                                </a:rPr>
                                <m:t>𝑑𝑒𝑡𝑎𝑖𝑙</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𝑧</m:t>
                                      </m:r>
                                    </m:e>
                                    <m:sub>
                                      <m:r>
                                        <a:rPr lang="en-GB" i="1">
                                          <a:latin typeface="Cambria Math"/>
                                        </a:rPr>
                                        <m:t>𝑛𝑒𝑎𝑟</m:t>
                                      </m:r>
                                    </m:sub>
                                  </m:sSub>
                                </m:e>
                              </m:d>
                            </m:e>
                          </m:d>
                        </m:e>
                      </m:d>
                    </m:oMath>
                  </m:oMathPara>
                </a14:m>
                <a:endParaRPr lang="en-GB"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a:ea typeface="Cambria Math"/>
                        </a:rPr>
                        <m:t>≅</m:t>
                      </m:r>
                      <m:f>
                        <m:fPr>
                          <m:ctrlPr>
                            <a:rPr lang="en-GB" b="0" i="1" smtClean="0">
                              <a:latin typeface="Cambria Math" panose="02040503050406030204" pitchFamily="18" charset="0"/>
                              <a:ea typeface="Cambria Math"/>
                            </a:rPr>
                          </m:ctrlPr>
                        </m:fPr>
                        <m:num>
                          <m:r>
                            <a:rPr lang="en-GB" b="0" i="1" smtClean="0">
                              <a:latin typeface="Cambria Math"/>
                              <a:ea typeface="Cambria Math"/>
                            </a:rPr>
                            <m:t>1</m:t>
                          </m:r>
                        </m:num>
                        <m:den>
                          <m:r>
                            <a:rPr lang="en-GB" b="0" i="1" smtClean="0">
                              <a:latin typeface="Cambria Math"/>
                              <a:ea typeface="Cambria Math"/>
                            </a:rPr>
                            <m:t>𝑚</m:t>
                          </m:r>
                        </m:den>
                      </m:f>
                      <m:sSub>
                        <m:sSubPr>
                          <m:ctrlPr>
                            <a:rPr lang="en-GB" b="0" i="1" smtClean="0">
                              <a:latin typeface="Cambria Math" panose="02040503050406030204" pitchFamily="18" charset="0"/>
                            </a:rPr>
                          </m:ctrlPr>
                        </m:sSubPr>
                        <m:e>
                          <m:r>
                            <a:rPr lang="en-GB" b="0" i="1" smtClean="0">
                              <a:latin typeface="Cambria Math"/>
                            </a:rPr>
                            <m:t>𝑙𝑜𝑔</m:t>
                          </m:r>
                        </m:e>
                        <m:sub>
                          <m:r>
                            <a:rPr lang="en-GB" b="0" i="1" smtClean="0">
                              <a:latin typeface="Cambria Math"/>
                            </a:rPr>
                            <m:t>2</m:t>
                          </m:r>
                        </m:sub>
                      </m:sSub>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a:rPr>
                                <m:t>𝑑𝑒𝑡𝑎𝑖𝑙</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a:rPr>
                                        <m:t>𝑧</m:t>
                                      </m:r>
                                    </m:e>
                                    <m:sub>
                                      <m:r>
                                        <a:rPr lang="en-GB" b="0" i="1" smtClean="0">
                                          <a:latin typeface="Cambria Math"/>
                                        </a:rPr>
                                        <m:t>𝑓𝑎𝑟</m:t>
                                      </m:r>
                                    </m:sub>
                                  </m:sSub>
                                </m:e>
                              </m:d>
                            </m:num>
                            <m:den>
                              <m:r>
                                <a:rPr lang="en-GB" b="0" i="1" smtClean="0">
                                  <a:latin typeface="Cambria Math"/>
                                </a:rPr>
                                <m:t>𝑑𝑒𝑡𝑎𝑖𝑙</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a:rPr>
                                        <m:t>𝑧</m:t>
                                      </m:r>
                                    </m:e>
                                    <m:sub>
                                      <m:r>
                                        <a:rPr lang="en-GB" b="0" i="1" smtClean="0">
                                          <a:latin typeface="Cambria Math"/>
                                        </a:rPr>
                                        <m:t>𝑛𝑒𝑎𝑟</m:t>
                                      </m:r>
                                    </m:sub>
                                  </m:sSub>
                                </m:e>
                              </m:d>
                            </m:den>
                          </m:f>
                        </m:e>
                      </m:d>
                    </m:oMath>
                  </m:oMathPara>
                </a14:m>
                <a:endParaRPr lang="en-GB"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1259" t="-1795" r="-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7109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Detail Curve</a:t>
            </a:r>
          </a:p>
        </p:txBody>
      </p:sp>
      <p:sp>
        <p:nvSpPr>
          <p:cNvPr id="4" name="Content Placeholder 3"/>
          <p:cNvSpPr>
            <a:spLocks noGrp="1"/>
          </p:cNvSpPr>
          <p:nvPr>
            <p:ph idx="1"/>
          </p:nvPr>
        </p:nvSpPr>
        <p:spPr/>
        <p:txBody>
          <a:bodyPr/>
          <a:lstStyle/>
          <a:p>
            <a:r>
              <a:rPr lang="en-GB" dirty="0"/>
              <a:t>Could use a hill climbing optimisation to find line parameters to produce the right number of intersections</a:t>
            </a:r>
          </a:p>
        </p:txBody>
      </p:sp>
    </p:spTree>
    <p:extLst>
      <p:ext uri="{BB962C8B-B14F-4D97-AF65-F5344CB8AC3E}">
        <p14:creationId xmlns:p14="http://schemas.microsoft.com/office/powerpoint/2010/main" val="7150292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Detail Curve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fontScale="92500" lnSpcReduction="20000"/>
              </a:bodyPr>
              <a:lstStyle/>
              <a:p>
                <a:r>
                  <a:rPr lang="en-GB" dirty="0"/>
                  <a:t>Can derive analytical detail curve to provide uniform detail in screen space</a:t>
                </a:r>
              </a:p>
              <a:p>
                <a14:m>
                  <m:oMath xmlns:m="http://schemas.openxmlformats.org/officeDocument/2006/math">
                    <m:r>
                      <a:rPr lang="en-GB" b="0" i="1" smtClean="0">
                        <a:latin typeface="Cambria Math"/>
                      </a:rPr>
                      <m:t>𝑑𝑒𝑡𝑎𝑖𝑙</m:t>
                    </m:r>
                    <m:d>
                      <m:dPr>
                        <m:ctrlPr>
                          <a:rPr lang="en-GB" b="0" i="1" smtClean="0">
                            <a:latin typeface="Cambria Math" panose="02040503050406030204" pitchFamily="18" charset="0"/>
                          </a:rPr>
                        </m:ctrlPr>
                      </m:dPr>
                      <m:e>
                        <m:r>
                          <a:rPr lang="en-GB" b="0" i="1" smtClean="0">
                            <a:latin typeface="Cambria Math"/>
                          </a:rPr>
                          <m:t>𝑧</m:t>
                        </m:r>
                      </m:e>
                    </m:d>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𝑑𝑠</m:t>
                        </m:r>
                      </m:num>
                      <m:den>
                        <m:r>
                          <a:rPr lang="en-GB" b="0" i="1" smtClean="0">
                            <a:latin typeface="Cambria Math"/>
                          </a:rPr>
                          <m:t>h𝑓</m:t>
                        </m:r>
                      </m:den>
                    </m:f>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a:rPr>
                              <m:t>𝑧𝐶</m:t>
                            </m:r>
                            <m:r>
                              <a:rPr lang="en-GB" i="1">
                                <a:latin typeface="Cambria Math"/>
                              </a:rPr>
                              <m:t>−</m:t>
                            </m:r>
                            <m:r>
                              <a:rPr lang="en-GB" i="1">
                                <a:latin typeface="Cambria Math"/>
                              </a:rPr>
                              <m:t>h𝑆</m:t>
                            </m:r>
                          </m:e>
                        </m:d>
                      </m:e>
                      <m:sup>
                        <m:r>
                          <a:rPr lang="en-GB" i="1">
                            <a:latin typeface="Cambria Math"/>
                          </a:rPr>
                          <m:t>2</m:t>
                        </m:r>
                      </m:sup>
                    </m:sSup>
                  </m:oMath>
                </a14:m>
                <a:endParaRPr lang="en-GB" dirty="0"/>
              </a:p>
              <a:p>
                <a:r>
                  <a:rPr lang="en-GB" dirty="0"/>
                  <a:t>This gives a continuous detail level, whereas the tree gives discrete levels. Therefore a bias is required (either fixed or obtained through a simple optimisation)</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3"/>
                <a:stretch>
                  <a:fillRect l="-1481" t="-4309" b="-1257"/>
                </a:stretch>
              </a:blipFill>
            </p:spPr>
            <p:txBody>
              <a:bodyPr/>
              <a:lstStyle/>
              <a:p>
                <a:r>
                  <a:rPr lang="en-GB">
                    <a:noFill/>
                  </a:rPr>
                  <a:t> </a:t>
                </a:r>
              </a:p>
            </p:txBody>
          </p:sp>
        </mc:Fallback>
      </mc:AlternateContent>
    </p:spTree>
    <p:extLst>
      <p:ext uri="{BB962C8B-B14F-4D97-AF65-F5344CB8AC3E}">
        <p14:creationId xmlns:p14="http://schemas.microsoft.com/office/powerpoint/2010/main" val="33079103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Detail Curve</a:t>
            </a:r>
          </a:p>
        </p:txBody>
      </p:sp>
      <p:sp>
        <p:nvSpPr>
          <p:cNvPr id="4" name="Content Placeholder 3"/>
          <p:cNvSpPr>
            <a:spLocks noGrp="1"/>
          </p:cNvSpPr>
          <p:nvPr>
            <p:ph idx="1"/>
          </p:nvPr>
        </p:nvSpPr>
        <p:spPr/>
        <p:txBody>
          <a:bodyPr>
            <a:normAutofit/>
          </a:bodyPr>
          <a:lstStyle/>
          <a:p>
            <a:endParaRPr lang="en-GB" dirty="0"/>
          </a:p>
        </p:txBody>
      </p:sp>
      <p:pic>
        <p:nvPicPr>
          <p:cNvPr id="6" name="Picture 5"/>
          <p:cNvPicPr/>
          <p:nvPr/>
        </p:nvPicPr>
        <p:blipFill>
          <a:blip r:embed="rId3"/>
          <a:stretch>
            <a:fillRect/>
          </a:stretch>
        </p:blipFill>
        <p:spPr>
          <a:xfrm>
            <a:off x="866775" y="1203325"/>
            <a:ext cx="7410450" cy="3511550"/>
          </a:xfrm>
          <a:prstGeom prst="rect">
            <a:avLst/>
          </a:prstGeom>
        </p:spPr>
      </p:pic>
    </p:spTree>
    <p:extLst>
      <p:ext uri="{BB962C8B-B14F-4D97-AF65-F5344CB8AC3E}">
        <p14:creationId xmlns:p14="http://schemas.microsoft.com/office/powerpoint/2010/main" val="25009716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Detail Curve</a:t>
            </a:r>
          </a:p>
        </p:txBody>
      </p:sp>
      <p:sp>
        <p:nvSpPr>
          <p:cNvPr id="4" name="Content Placeholder 3"/>
          <p:cNvSpPr>
            <a:spLocks noGrp="1"/>
          </p:cNvSpPr>
          <p:nvPr>
            <p:ph idx="1"/>
          </p:nvPr>
        </p:nvSpPr>
        <p:spPr/>
        <p:txBody>
          <a:bodyPr>
            <a:normAutofit/>
          </a:bodyPr>
          <a:lstStyle/>
          <a:p>
            <a:r>
              <a:rPr lang="en-GB" dirty="0"/>
              <a:t>Problem!</a:t>
            </a:r>
          </a:p>
          <a:p>
            <a:r>
              <a:rPr lang="en-GB" dirty="0"/>
              <a:t>Gradient of tree branches: -2, +2</a:t>
            </a:r>
          </a:p>
          <a:p>
            <a:r>
              <a:rPr lang="en-GB" dirty="0"/>
              <a:t>When gradient of detail curve parabola crosses +2, intersection points will pop in at this point in the parabola. This is intrinsic to the structure of the tree.</a:t>
            </a:r>
          </a:p>
          <a:p>
            <a:pPr lvl="1"/>
            <a:endParaRPr lang="en-GB" dirty="0"/>
          </a:p>
        </p:txBody>
      </p:sp>
    </p:spTree>
    <p:extLst>
      <p:ext uri="{BB962C8B-B14F-4D97-AF65-F5344CB8AC3E}">
        <p14:creationId xmlns:p14="http://schemas.microsoft.com/office/powerpoint/2010/main" val="11992143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normAutofit/>
          </a:bodyPr>
          <a:lstStyle/>
          <a:p>
            <a:r>
              <a:rPr lang="en-GB" dirty="0"/>
              <a:t>Detail Curve</a:t>
            </a:r>
          </a:p>
        </p:txBody>
      </p:sp>
      <p:sp>
        <p:nvSpPr>
          <p:cNvPr id="4" name="Content Placeholder 3"/>
          <p:cNvSpPr>
            <a:spLocks noGrp="1"/>
          </p:cNvSpPr>
          <p:nvPr>
            <p:ph idx="1"/>
          </p:nvPr>
        </p:nvSpPr>
        <p:spPr/>
        <p:txBody>
          <a:bodyPr>
            <a:normAutofit fontScale="85000" lnSpcReduction="20000"/>
          </a:bodyPr>
          <a:lstStyle/>
          <a:p>
            <a:r>
              <a:rPr lang="en-GB" dirty="0"/>
              <a:t>We wanted to implement a piecewise linear curve that better approximates the uniform detail parabola</a:t>
            </a:r>
          </a:p>
          <a:p>
            <a:r>
              <a:rPr lang="en-GB" dirty="0"/>
              <a:t>Additionally we wanted to set up different detail profiles for different scenes and interpolate between them</a:t>
            </a:r>
          </a:p>
          <a:p>
            <a:pPr lvl="1"/>
            <a:r>
              <a:rPr lang="en-GB" dirty="0"/>
              <a:t>Allow high detail over short distance for inland areas to allow for detailed ripples </a:t>
            </a:r>
            <a:r>
              <a:rPr lang="en-GB" dirty="0" err="1"/>
              <a:t>etc</a:t>
            </a:r>
            <a:endParaRPr lang="en-GB" dirty="0"/>
          </a:p>
          <a:p>
            <a:pPr lvl="1"/>
            <a:r>
              <a:rPr lang="en-GB" dirty="0"/>
              <a:t>Ran out of time </a:t>
            </a:r>
            <a:r>
              <a:rPr lang="en-GB" dirty="0">
                <a:sym typeface="Wingdings" pitchFamily="2" charset="2"/>
              </a:rPr>
              <a:t></a:t>
            </a:r>
            <a:endParaRPr lang="en-GB" dirty="0"/>
          </a:p>
        </p:txBody>
      </p:sp>
    </p:spTree>
    <p:extLst>
      <p:ext uri="{BB962C8B-B14F-4D97-AF65-F5344CB8AC3E}">
        <p14:creationId xmlns:p14="http://schemas.microsoft.com/office/powerpoint/2010/main" val="3287396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Fourier Synthesis</a:t>
            </a:r>
          </a:p>
        </p:txBody>
      </p:sp>
      <p:sp>
        <p:nvSpPr>
          <p:cNvPr id="3" name="Content Placeholder 2"/>
          <p:cNvSpPr>
            <a:spLocks noGrp="1"/>
          </p:cNvSpPr>
          <p:nvPr>
            <p:ph idx="1"/>
          </p:nvPr>
        </p:nvSpPr>
        <p:spPr/>
        <p:txBody>
          <a:bodyPr>
            <a:normAutofit fontScale="92500"/>
          </a:bodyPr>
          <a:lstStyle/>
          <a:p>
            <a:r>
              <a:rPr lang="en-GB" dirty="0"/>
              <a:t>We used this for Xbox 360 and PS3</a:t>
            </a:r>
          </a:p>
          <a:p>
            <a:r>
              <a:rPr lang="en-GB" dirty="0" err="1"/>
              <a:t>Precompute</a:t>
            </a:r>
            <a:r>
              <a:rPr lang="en-GB" dirty="0"/>
              <a:t> FFT offline into set of displacement maps [Torres2012]</a:t>
            </a:r>
          </a:p>
          <a:p>
            <a:r>
              <a:rPr lang="en-GB" dirty="0"/>
              <a:t>64 frames looping animation, 64x64 spatial resolution, 8bit fixed point values</a:t>
            </a:r>
          </a:p>
          <a:p>
            <a:r>
              <a:rPr lang="en-GB" dirty="0"/>
              <a:t>1.5mb for positions and </a:t>
            </a:r>
            <a:r>
              <a:rPr lang="en-GB" dirty="0" err="1"/>
              <a:t>normals</a:t>
            </a:r>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07296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45133" y="2139701"/>
            <a:ext cx="7653735" cy="2901405"/>
            <a:chOff x="1033065" y="2139701"/>
            <a:chExt cx="7653735" cy="2901405"/>
          </a:xfrm>
        </p:grpSpPr>
        <p:grpSp>
          <p:nvGrpSpPr>
            <p:cNvPr id="19" name="Group 18"/>
            <p:cNvGrpSpPr/>
            <p:nvPr/>
          </p:nvGrpSpPr>
          <p:grpSpPr>
            <a:xfrm>
              <a:off x="4119049" y="3590403"/>
              <a:ext cx="4567751" cy="830925"/>
              <a:chOff x="1043608" y="3579862"/>
              <a:chExt cx="4567751" cy="830925"/>
            </a:xfrm>
          </p:grpSpPr>
          <p:sp>
            <p:nvSpPr>
              <p:cNvPr id="5" name="Trapezoid 4"/>
              <p:cNvSpPr/>
              <p:nvPr/>
            </p:nvSpPr>
            <p:spPr>
              <a:xfrm flipV="1">
                <a:off x="1043608" y="3579862"/>
                <a:ext cx="1152128" cy="828092"/>
              </a:xfrm>
              <a:prstGeom prst="trapezoid">
                <a:avLst/>
              </a:pr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751918" y="3579862"/>
                <a:ext cx="1152128" cy="828092"/>
              </a:xfrm>
              <a:prstGeom prst="rect">
                <a:avLst/>
              </a:pr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p:cNvGrpSpPr/>
              <p:nvPr/>
            </p:nvGrpSpPr>
            <p:grpSpPr>
              <a:xfrm>
                <a:off x="4460228" y="3579862"/>
                <a:ext cx="1151131" cy="830925"/>
                <a:chOff x="7310298" y="3399842"/>
                <a:chExt cx="1151131" cy="830925"/>
              </a:xfrm>
            </p:grpSpPr>
            <p:cxnSp>
              <p:nvCxnSpPr>
                <p:cNvPr id="8" name="Straight Connector 7"/>
                <p:cNvCxnSpPr/>
                <p:nvPr/>
              </p:nvCxnSpPr>
              <p:spPr>
                <a:xfrm>
                  <a:off x="7310298" y="3399842"/>
                  <a:ext cx="215027" cy="828092"/>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525325" y="4227934"/>
                  <a:ext cx="7200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8245405" y="3399842"/>
                  <a:ext cx="216024" cy="830925"/>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pic>
          <p:nvPicPr>
            <p:cNvPr id="16" name="Picture 15"/>
            <p:cNvPicPr>
              <a:picLocks noChangeAspect="1"/>
            </p:cNvPicPr>
            <p:nvPr/>
          </p:nvPicPr>
          <p:blipFill>
            <a:blip r:embed="rId3"/>
            <a:stretch>
              <a:fillRect/>
            </a:stretch>
          </p:blipFill>
          <p:spPr>
            <a:xfrm rot="16200000">
              <a:off x="307714" y="2865052"/>
              <a:ext cx="2901405" cy="1450703"/>
            </a:xfrm>
            <a:prstGeom prst="rect">
              <a:avLst/>
            </a:prstGeom>
          </p:spPr>
        </p:pic>
        <p:sp>
          <p:nvSpPr>
            <p:cNvPr id="18" name="Right Arrow 17"/>
            <p:cNvSpPr/>
            <p:nvPr/>
          </p:nvSpPr>
          <p:spPr>
            <a:xfrm>
              <a:off x="2843708" y="3769443"/>
              <a:ext cx="756084" cy="5400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normAutofit fontScale="90000"/>
          </a:bodyPr>
          <a:lstStyle/>
          <a:p>
            <a:r>
              <a:rPr lang="en-GB" dirty="0"/>
              <a:t>Meshing / Screen Coverage</a:t>
            </a:r>
          </a:p>
        </p:txBody>
      </p:sp>
      <p:sp>
        <p:nvSpPr>
          <p:cNvPr id="4" name="Content Placeholder 3"/>
          <p:cNvSpPr>
            <a:spLocks noGrp="1"/>
          </p:cNvSpPr>
          <p:nvPr>
            <p:ph idx="1"/>
          </p:nvPr>
        </p:nvSpPr>
        <p:spPr/>
        <p:txBody>
          <a:bodyPr>
            <a:normAutofit/>
          </a:bodyPr>
          <a:lstStyle/>
          <a:p>
            <a:r>
              <a:rPr lang="en-GB" dirty="0" err="1"/>
              <a:t>Frustrum</a:t>
            </a:r>
            <a:r>
              <a:rPr lang="en-GB" dirty="0"/>
              <a:t> creates non-trivial shape</a:t>
            </a:r>
          </a:p>
          <a:p>
            <a:r>
              <a:rPr lang="en-GB" dirty="0"/>
              <a:t>Need to ensure coverage by mesh, both globally (below) and locally (next slide)</a:t>
            </a:r>
          </a:p>
          <a:p>
            <a:endParaRPr lang="en-GB" dirty="0"/>
          </a:p>
        </p:txBody>
      </p:sp>
    </p:spTree>
    <p:extLst>
      <p:ext uri="{BB962C8B-B14F-4D97-AF65-F5344CB8AC3E}">
        <p14:creationId xmlns:p14="http://schemas.microsoft.com/office/powerpoint/2010/main" val="13479397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normAutofit fontScale="90000"/>
          </a:bodyPr>
          <a:lstStyle/>
          <a:p>
            <a:r>
              <a:rPr lang="en-GB" dirty="0"/>
              <a:t>Meshing / Screen Coverage</a:t>
            </a:r>
          </a:p>
        </p:txBody>
      </p:sp>
      <p:sp>
        <p:nvSpPr>
          <p:cNvPr id="4" name="Content Placeholder 3"/>
          <p:cNvSpPr>
            <a:spLocks noGrp="1"/>
          </p:cNvSpPr>
          <p:nvPr>
            <p:ph idx="1"/>
          </p:nvPr>
        </p:nvSpPr>
        <p:spPr/>
        <p:txBody>
          <a:bodyPr>
            <a:normAutofit fontScale="92500" lnSpcReduction="20000"/>
          </a:bodyPr>
          <a:lstStyle/>
          <a:p>
            <a:r>
              <a:rPr lang="en-GB" dirty="0" err="1"/>
              <a:t>Verts</a:t>
            </a:r>
            <a:r>
              <a:rPr lang="en-GB" dirty="0"/>
              <a:t> displaced horizontally, which can cause issues at sides of screen</a:t>
            </a:r>
          </a:p>
          <a:p>
            <a:r>
              <a:rPr lang="en-GB" dirty="0"/>
              <a:t>Used slightly enlarged FOV to help here</a:t>
            </a:r>
          </a:p>
          <a:p>
            <a:r>
              <a:rPr lang="en-GB" dirty="0"/>
              <a:t>Simply pinning </a:t>
            </a:r>
            <a:r>
              <a:rPr lang="en-GB" dirty="0" err="1"/>
              <a:t>verts</a:t>
            </a:r>
            <a:r>
              <a:rPr lang="en-GB" dirty="0"/>
              <a:t> at sides can cause UV stretching</a:t>
            </a:r>
          </a:p>
          <a:p>
            <a:r>
              <a:rPr lang="en-GB" dirty="0"/>
              <a:t>Can use fixed point iteration to find locations that will be displaced to screen edge, to compute correct UVs</a:t>
            </a:r>
          </a:p>
        </p:txBody>
      </p:sp>
    </p:spTree>
    <p:extLst>
      <p:ext uri="{BB962C8B-B14F-4D97-AF65-F5344CB8AC3E}">
        <p14:creationId xmlns:p14="http://schemas.microsoft.com/office/powerpoint/2010/main" val="28709242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r>
              <a:rPr lang="en-GB" dirty="0"/>
              <a:t>Strafing</a:t>
            </a:r>
          </a:p>
        </p:txBody>
      </p:sp>
      <p:pic>
        <p:nvPicPr>
          <p:cNvPr id="4" name="Strafe_Rot.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3992" y="2283718"/>
            <a:ext cx="4716016" cy="2358008"/>
          </a:xfrm>
          <a:prstGeom prst="rect">
            <a:avLst/>
          </a:prstGeom>
        </p:spPr>
      </p:pic>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04135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r>
              <a:rPr lang="en-GB" dirty="0"/>
              <a:t>Pin a particular radius</a:t>
            </a:r>
          </a:p>
          <a:p>
            <a:endParaRPr lang="en-GB" dirty="0"/>
          </a:p>
        </p:txBody>
      </p:sp>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pic>
        <p:nvPicPr>
          <p:cNvPr id="6" name="Picture 5"/>
          <p:cNvPicPr>
            <a:picLocks noChangeAspect="1"/>
          </p:cNvPicPr>
          <p:nvPr/>
        </p:nvPicPr>
        <p:blipFill>
          <a:blip r:embed="rId3"/>
          <a:stretch>
            <a:fillRect/>
          </a:stretch>
        </p:blipFill>
        <p:spPr>
          <a:xfrm>
            <a:off x="2214000" y="2282400"/>
            <a:ext cx="4716000" cy="2358000"/>
          </a:xfrm>
          <a:prstGeom prst="rect">
            <a:avLst/>
          </a:prstGeom>
        </p:spPr>
      </p:pic>
      <p:sp>
        <p:nvSpPr>
          <p:cNvPr id="8" name="Oval 7"/>
          <p:cNvSpPr/>
          <p:nvPr/>
        </p:nvSpPr>
        <p:spPr>
          <a:xfrm>
            <a:off x="3440892" y="2885276"/>
            <a:ext cx="180020" cy="18002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p:cNvSpPr/>
          <p:nvPr/>
        </p:nvSpPr>
        <p:spPr>
          <a:xfrm rot="10800000">
            <a:off x="3095837" y="2886260"/>
            <a:ext cx="342038" cy="180020"/>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496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r>
              <a:rPr lang="en-GB" dirty="0"/>
              <a:t>Pin a particular radius</a:t>
            </a:r>
          </a:p>
          <a:p>
            <a:endParaRPr lang="en-GB" dirty="0"/>
          </a:p>
        </p:txBody>
      </p:sp>
      <p:pic>
        <p:nvPicPr>
          <p:cNvPr id="4" name="Strafe_Rot.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3992" y="2283718"/>
            <a:ext cx="4716016" cy="2358008"/>
          </a:xfrm>
          <a:prstGeom prst="rect">
            <a:avLst/>
          </a:prstGeom>
        </p:spPr>
      </p:pic>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70216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Refraction</a:t>
            </a:r>
          </a:p>
        </p:txBody>
      </p:sp>
      <p:sp>
        <p:nvSpPr>
          <p:cNvPr id="3" name="Content Placeholder 2"/>
          <p:cNvSpPr>
            <a:spLocks noGrp="1"/>
          </p:cNvSpPr>
          <p:nvPr>
            <p:ph idx="1"/>
          </p:nvPr>
        </p:nvSpPr>
        <p:spPr/>
        <p:txBody>
          <a:bodyPr/>
          <a:lstStyle/>
          <a:p>
            <a:r>
              <a:rPr lang="en-GB" dirty="0"/>
              <a:t>Offset is simple nudge based on surface normal</a:t>
            </a:r>
          </a:p>
          <a:p>
            <a:r>
              <a:rPr lang="en-GB" dirty="0"/>
              <a:t>Check if we’re sampling foreground object, if so sample background</a:t>
            </a:r>
          </a:p>
          <a:p>
            <a:r>
              <a:rPr lang="en-GB" dirty="0"/>
              <a:t>Could have scaled offset by depth but result was good enough</a:t>
            </a:r>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1899589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Fourier Synthesis</a:t>
            </a:r>
          </a:p>
        </p:txBody>
      </p:sp>
      <p:sp>
        <p:nvSpPr>
          <p:cNvPr id="3" name="Content Placeholder 2"/>
          <p:cNvSpPr>
            <a:spLocks noGrp="1"/>
          </p:cNvSpPr>
          <p:nvPr>
            <p:ph idx="1"/>
          </p:nvPr>
        </p:nvSpPr>
        <p:spPr/>
        <p:txBody>
          <a:bodyPr>
            <a:normAutofit/>
          </a:bodyPr>
          <a:lstStyle/>
          <a:p>
            <a:r>
              <a:rPr lang="en-GB" dirty="0"/>
              <a:t>Too much memory for Wii </a:t>
            </a:r>
            <a:r>
              <a:rPr lang="en-GB" dirty="0">
                <a:sym typeface="Wingdings" pitchFamily="2" charset="2"/>
              </a:rPr>
              <a:t>(64mb RAM)</a:t>
            </a:r>
          </a:p>
          <a:p>
            <a:r>
              <a:rPr lang="en-GB" dirty="0"/>
              <a:t>Look at procedural representations</a:t>
            </a:r>
          </a:p>
          <a:p>
            <a:pPr lvl="1"/>
            <a:r>
              <a:rPr lang="en-GB" dirty="0"/>
              <a:t>Sum a set of waves</a:t>
            </a:r>
          </a:p>
          <a:p>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864311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a:t>
            </a:r>
            <a:r>
              <a:rPr lang="en-GB" dirty="0" err="1"/>
              <a:t>Trochoids</a:t>
            </a:r>
            <a:endParaRPr lang="en-GB" dirty="0"/>
          </a:p>
        </p:txBody>
      </p:sp>
      <p:sp>
        <p:nvSpPr>
          <p:cNvPr id="3" name="Content Placeholder 2"/>
          <p:cNvSpPr>
            <a:spLocks noGrp="1"/>
          </p:cNvSpPr>
          <p:nvPr>
            <p:ph idx="1"/>
          </p:nvPr>
        </p:nvSpPr>
        <p:spPr/>
        <p:txBody>
          <a:bodyPr>
            <a:normAutofit lnSpcReduction="10000"/>
          </a:bodyPr>
          <a:lstStyle/>
          <a:p>
            <a:endParaRPr lang="en-GB" dirty="0"/>
          </a:p>
          <a:p>
            <a:endParaRPr lang="en-GB" dirty="0"/>
          </a:p>
          <a:p>
            <a:endParaRPr lang="en-GB" dirty="0"/>
          </a:p>
          <a:p>
            <a:r>
              <a:rPr lang="en-GB" dirty="0" err="1"/>
              <a:t>Trochoid</a:t>
            </a:r>
            <a:r>
              <a:rPr lang="en-GB" dirty="0"/>
              <a:t> curves (A.K.A. Gerstner waves)</a:t>
            </a:r>
          </a:p>
          <a:p>
            <a:r>
              <a:rPr lang="en-GB" dirty="0"/>
              <a:t>Approximates shape of deep sea waves well</a:t>
            </a:r>
          </a:p>
          <a:p>
            <a:endParaRPr lang="en-GB" dirty="0"/>
          </a:p>
        </p:txBody>
      </p:sp>
      <p:pic>
        <p:nvPicPr>
          <p:cNvPr id="2050" name="Picture 2" descr="D:\Projects\oceanresearch\SIGGRAPH2013\shape\trochoids-newaspe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48" y="1131590"/>
            <a:ext cx="8023904" cy="185167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518836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Shape / </a:t>
            </a:r>
            <a:r>
              <a:rPr lang="en-GB" dirty="0" err="1"/>
              <a:t>Trochoids</a:t>
            </a:r>
            <a:endParaRPr lang="en-GB" dirty="0"/>
          </a:p>
        </p:txBody>
      </p:sp>
      <p:sp>
        <p:nvSpPr>
          <p:cNvPr id="4" name="Content Placeholder 3"/>
          <p:cNvSpPr>
            <a:spLocks noGrp="1"/>
          </p:cNvSpPr>
          <p:nvPr>
            <p:ph idx="1"/>
          </p:nvPr>
        </p:nvSpPr>
        <p:spPr/>
        <p:txBody>
          <a:bodyPr/>
          <a:lstStyle/>
          <a:p>
            <a:r>
              <a:rPr lang="en-GB" dirty="0"/>
              <a:t>Cannot sample wave height directly (see appendix)</a:t>
            </a:r>
          </a:p>
          <a:p>
            <a:r>
              <a:rPr lang="en-GB" dirty="0"/>
              <a:t>Approximate </a:t>
            </a:r>
            <a:r>
              <a:rPr lang="en-GB" dirty="0" err="1"/>
              <a:t>trochoids</a:t>
            </a:r>
            <a:r>
              <a:rPr lang="en-GB" dirty="0"/>
              <a:t> instead with polynomial equation</a:t>
            </a:r>
          </a:p>
        </p:txBody>
      </p:sp>
    </p:spTree>
    <p:extLst>
      <p:ext uri="{BB962C8B-B14F-4D97-AF65-F5344CB8AC3E}">
        <p14:creationId xmlns:p14="http://schemas.microsoft.com/office/powerpoint/2010/main" val="568975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Parabolic waves</a:t>
            </a:r>
          </a:p>
        </p:txBody>
      </p:sp>
      <p:graphicFrame>
        <p:nvGraphicFramePr>
          <p:cNvPr id="6" name="Chart 5"/>
          <p:cNvGraphicFramePr>
            <a:graphicFrameLocks/>
          </p:cNvGraphicFramePr>
          <p:nvPr>
            <p:extLst>
              <p:ext uri="{D42A27DB-BD31-4B8C-83A1-F6EECF244321}">
                <p14:modId xmlns:p14="http://schemas.microsoft.com/office/powerpoint/2010/main" val="972472989"/>
              </p:ext>
            </p:extLst>
          </p:nvPr>
        </p:nvGraphicFramePr>
        <p:xfrm>
          <a:off x="538163" y="1058400"/>
          <a:ext cx="8067674" cy="372240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961373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Parabolic waves</a:t>
            </a:r>
          </a:p>
        </p:txBody>
      </p:sp>
      <p:graphicFrame>
        <p:nvGraphicFramePr>
          <p:cNvPr id="5" name="Chart 4"/>
          <p:cNvGraphicFramePr>
            <a:graphicFrameLocks/>
          </p:cNvGraphicFramePr>
          <p:nvPr>
            <p:extLst>
              <p:ext uri="{D42A27DB-BD31-4B8C-83A1-F6EECF244321}">
                <p14:modId xmlns:p14="http://schemas.microsoft.com/office/powerpoint/2010/main" val="3916442570"/>
              </p:ext>
            </p:extLst>
          </p:nvPr>
        </p:nvGraphicFramePr>
        <p:xfrm>
          <a:off x="538163" y="1058400"/>
          <a:ext cx="8067674" cy="372240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305083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Parabolic waves</a:t>
            </a:r>
          </a:p>
        </p:txBody>
      </p:sp>
      <p:graphicFrame>
        <p:nvGraphicFramePr>
          <p:cNvPr id="5" name="Chart 4"/>
          <p:cNvGraphicFramePr>
            <a:graphicFrameLocks/>
          </p:cNvGraphicFramePr>
          <p:nvPr>
            <p:extLst>
              <p:ext uri="{D42A27DB-BD31-4B8C-83A1-F6EECF244321}">
                <p14:modId xmlns:p14="http://schemas.microsoft.com/office/powerpoint/2010/main" val="559985827"/>
              </p:ext>
            </p:extLst>
          </p:nvPr>
        </p:nvGraphicFramePr>
        <p:xfrm>
          <a:off x="538163" y="1058400"/>
          <a:ext cx="8067674" cy="372240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GB"/>
              <a:t>Advances in Real-Time Rendering course, Siggraph 2013</a:t>
            </a:r>
            <a:endParaRPr lang="en-GB" dirty="0"/>
          </a:p>
        </p:txBody>
      </p:sp>
      <p:cxnSp>
        <p:nvCxnSpPr>
          <p:cNvPr id="6" name="Straight Connector 5"/>
          <p:cNvCxnSpPr/>
          <p:nvPr/>
        </p:nvCxnSpPr>
        <p:spPr>
          <a:xfrm flipV="1">
            <a:off x="944561" y="4218969"/>
            <a:ext cx="0" cy="813173"/>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835696" y="3794453"/>
            <a:ext cx="0" cy="1237689"/>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40413" y="4551970"/>
            <a:ext cx="723275" cy="646331"/>
          </a:xfrm>
          <a:prstGeom prst="rect">
            <a:avLst/>
          </a:prstGeom>
          <a:noFill/>
        </p:spPr>
        <p:txBody>
          <a:bodyPr wrap="none" rtlCol="0">
            <a:spAutoFit/>
          </a:bodyPr>
          <a:lstStyle/>
          <a:p>
            <a:pPr algn="ctr"/>
            <a:r>
              <a:rPr lang="en-GB" dirty="0">
                <a:solidFill>
                  <a:srgbClr val="FF0000"/>
                </a:solidFill>
              </a:rPr>
              <a:t>Cap</a:t>
            </a:r>
          </a:p>
          <a:p>
            <a:pPr algn="ctr"/>
            <a:r>
              <a:rPr lang="en-GB" dirty="0">
                <a:solidFill>
                  <a:srgbClr val="FF0000"/>
                </a:solidFill>
              </a:rPr>
              <a:t>width</a:t>
            </a:r>
          </a:p>
        </p:txBody>
      </p:sp>
    </p:spTree>
    <p:extLst>
      <p:ext uri="{BB962C8B-B14F-4D97-AF65-F5344CB8AC3E}">
        <p14:creationId xmlns:p14="http://schemas.microsoft.com/office/powerpoint/2010/main" val="2074708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4" name="Footer Placeholder 3"/>
          <p:cNvSpPr>
            <a:spLocks noGrp="1"/>
          </p:cNvSpPr>
          <p:nvPr>
            <p:ph type="ftr" sz="quarter" idx="11"/>
          </p:nvPr>
        </p:nvSpPr>
        <p:spPr/>
        <p:txBody>
          <a:bodyPr/>
          <a:lstStyle/>
          <a:p>
            <a:r>
              <a:rPr lang="en-GB" dirty="0"/>
              <a:t>Advances in Real-Time Rendering course, </a:t>
            </a:r>
            <a:r>
              <a:rPr lang="en-GB" dirty="0" err="1"/>
              <a:t>Siggraph</a:t>
            </a:r>
            <a:r>
              <a:rPr lang="en-GB" dirty="0"/>
              <a:t> 2013</a:t>
            </a:r>
          </a:p>
        </p:txBody>
      </p:sp>
      <p:grpSp>
        <p:nvGrpSpPr>
          <p:cNvPr id="7" name="Group 6"/>
          <p:cNvGrpSpPr/>
          <p:nvPr/>
        </p:nvGrpSpPr>
        <p:grpSpPr>
          <a:xfrm>
            <a:off x="678311" y="2175706"/>
            <a:ext cx="7787378" cy="1647687"/>
            <a:chOff x="678311" y="2652255"/>
            <a:chExt cx="7787378" cy="1647687"/>
          </a:xfrm>
        </p:grpSpPr>
        <p:pic>
          <p:nvPicPr>
            <p:cNvPr id="2050" name="Picture 2" descr="C:\siggraph_presentation\shared\Studio_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4158" y="2652255"/>
              <a:ext cx="2471531" cy="1647687"/>
            </a:xfrm>
            <a:prstGeom prst="rect">
              <a:avLst/>
            </a:prstGeom>
            <a:ln w="22225">
              <a:solidFill>
                <a:schemeClr val="tx1"/>
              </a:solidFill>
            </a:ln>
            <a:effectLst>
              <a:outerShdw blurRad="190500" algn="tl" rotWithShape="0">
                <a:srgbClr val="000000">
                  <a:alpha val="36000"/>
                </a:srgbClr>
              </a:outerShdw>
            </a:effectLst>
            <a:extLst>
              <a:ext uri="{909E8E84-426E-40DD-AFC4-6F175D3DCCD1}">
                <a14:hiddenFill xmlns:a14="http://schemas.microsoft.com/office/drawing/2010/main">
                  <a:solidFill>
                    <a:srgbClr val="FFFFFF"/>
                  </a:solidFill>
                </a14:hiddenFill>
              </a:ext>
            </a:extLst>
          </p:spPr>
        </p:pic>
        <p:pic>
          <p:nvPicPr>
            <p:cNvPr id="2051" name="Picture 3" descr="C:\siggraph_presentation\shared\Studio_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6898" y="2652256"/>
              <a:ext cx="2470204" cy="1647686"/>
            </a:xfrm>
            <a:prstGeom prst="rect">
              <a:avLst/>
            </a:prstGeom>
            <a:ln w="22225">
              <a:solidFill>
                <a:schemeClr val="tx1"/>
              </a:solidFill>
            </a:ln>
            <a:effectLst>
              <a:outerShdw blurRad="190500" algn="tl" rotWithShape="0">
                <a:srgbClr val="000000">
                  <a:alpha val="36000"/>
                </a:srgbClr>
              </a:outerShdw>
            </a:effectLst>
            <a:extLst>
              <a:ext uri="{909E8E84-426E-40DD-AFC4-6F175D3DCCD1}">
                <a14:hiddenFill xmlns:a14="http://schemas.microsoft.com/office/drawing/2010/main">
                  <a:solidFill>
                    <a:srgbClr val="FFFFFF"/>
                  </a:solidFill>
                </a14:hiddenFill>
              </a:ext>
            </a:extLst>
          </p:spPr>
        </p:pic>
        <p:pic>
          <p:nvPicPr>
            <p:cNvPr id="2052" name="Picture 4" descr="C:\siggraph_presentation\shared\Lights_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311" y="2652255"/>
              <a:ext cx="2471531" cy="1647687"/>
            </a:xfrm>
            <a:prstGeom prst="rect">
              <a:avLst/>
            </a:prstGeom>
            <a:ln w="22225">
              <a:solidFill>
                <a:schemeClr val="tx1"/>
              </a:solidFill>
            </a:ln>
            <a:effectLst>
              <a:outerShdw blurRad="190500" algn="tl" rotWithShape="0">
                <a:srgbClr val="000000">
                  <a:alpha val="36000"/>
                </a:srgbClr>
              </a:outerShdw>
            </a:effectLst>
            <a:extLst>
              <a:ext uri="{909E8E84-426E-40DD-AFC4-6F175D3DCCD1}">
                <a14:hiddenFill xmlns:a14="http://schemas.microsoft.com/office/drawing/2010/main">
                  <a:solidFill>
                    <a:srgbClr val="FFFFFF"/>
                  </a:solidFill>
                </a14:hiddenFill>
              </a:ext>
            </a:extLst>
          </p:spPr>
        </p:pic>
      </p:grpSp>
      <p:sp>
        <p:nvSpPr>
          <p:cNvPr id="5" name="Content Placeholder 4"/>
          <p:cNvSpPr>
            <a:spLocks noGrp="1"/>
          </p:cNvSpPr>
          <p:nvPr>
            <p:ph idx="1"/>
          </p:nvPr>
        </p:nvSpPr>
        <p:spPr/>
        <p:txBody>
          <a:bodyPr/>
          <a:lstStyle/>
          <a:p>
            <a:endParaRPr lang="en-GB"/>
          </a:p>
        </p:txBody>
      </p:sp>
    </p:spTree>
    <p:extLst>
      <p:ext uri="{BB962C8B-B14F-4D97-AF65-F5344CB8AC3E}">
        <p14:creationId xmlns:p14="http://schemas.microsoft.com/office/powerpoint/2010/main" val="74779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Parabolic waves</a:t>
            </a:r>
          </a:p>
        </p:txBody>
      </p:sp>
      <p:graphicFrame>
        <p:nvGraphicFramePr>
          <p:cNvPr id="5" name="Chart 4"/>
          <p:cNvGraphicFramePr>
            <a:graphicFrameLocks/>
          </p:cNvGraphicFramePr>
          <p:nvPr>
            <p:extLst>
              <p:ext uri="{D42A27DB-BD31-4B8C-83A1-F6EECF244321}">
                <p14:modId xmlns:p14="http://schemas.microsoft.com/office/powerpoint/2010/main" val="2088296930"/>
              </p:ext>
            </p:extLst>
          </p:nvPr>
        </p:nvGraphicFramePr>
        <p:xfrm>
          <a:off x="538163" y="1058400"/>
          <a:ext cx="8067674" cy="372240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303635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Parabolic waves</a:t>
            </a:r>
          </a:p>
        </p:txBody>
      </p:sp>
      <p:graphicFrame>
        <p:nvGraphicFramePr>
          <p:cNvPr id="4" name="Chart 3"/>
          <p:cNvGraphicFramePr>
            <a:graphicFrameLocks/>
          </p:cNvGraphicFramePr>
          <p:nvPr>
            <p:extLst>
              <p:ext uri="{D42A27DB-BD31-4B8C-83A1-F6EECF244321}">
                <p14:modId xmlns:p14="http://schemas.microsoft.com/office/powerpoint/2010/main" val="2668480616"/>
              </p:ext>
            </p:extLst>
          </p:nvPr>
        </p:nvGraphicFramePr>
        <p:xfrm>
          <a:off x="538163" y="1058400"/>
          <a:ext cx="8067674" cy="372240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1681735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a:t>
            </a:r>
          </a:p>
        </p:txBody>
      </p:sp>
      <p:sp>
        <p:nvSpPr>
          <p:cNvPr id="3" name="Content Placeholder 2"/>
          <p:cNvSpPr>
            <a:spLocks noGrp="1"/>
          </p:cNvSpPr>
          <p:nvPr>
            <p:ph idx="1"/>
          </p:nvPr>
        </p:nvSpPr>
        <p:spPr/>
        <p:txBody>
          <a:bodyPr>
            <a:normAutofit/>
          </a:bodyPr>
          <a:lstStyle/>
          <a:p>
            <a:r>
              <a:rPr lang="en-GB" dirty="0">
                <a:solidFill>
                  <a:schemeClr val="bg1">
                    <a:lumMod val="75000"/>
                  </a:schemeClr>
                </a:solidFill>
              </a:rPr>
              <a:t>Global shape</a:t>
            </a:r>
          </a:p>
          <a:p>
            <a:pPr lvl="1"/>
            <a:r>
              <a:rPr lang="en-GB" dirty="0">
                <a:solidFill>
                  <a:schemeClr val="bg1">
                    <a:lumMod val="75000"/>
                  </a:schemeClr>
                </a:solidFill>
              </a:rPr>
              <a:t>Fourier Synthesis</a:t>
            </a:r>
          </a:p>
          <a:p>
            <a:pPr lvl="1"/>
            <a:r>
              <a:rPr lang="en-GB" dirty="0">
                <a:solidFill>
                  <a:schemeClr val="bg1">
                    <a:lumMod val="75000"/>
                  </a:schemeClr>
                </a:solidFill>
              </a:rPr>
              <a:t>Procedural representations</a:t>
            </a:r>
          </a:p>
          <a:p>
            <a:r>
              <a:rPr lang="en-GB" dirty="0"/>
              <a:t>Local shape</a:t>
            </a:r>
          </a:p>
          <a:p>
            <a:pPr lvl="1"/>
            <a:r>
              <a:rPr lang="en-GB" dirty="0"/>
              <a:t>Wave height modifiers</a:t>
            </a:r>
          </a:p>
          <a:p>
            <a:pPr lvl="1"/>
            <a:r>
              <a:rPr lang="en-GB" dirty="0"/>
              <a:t>Wave particles</a:t>
            </a:r>
          </a:p>
          <a:p>
            <a:pPr lvl="1"/>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629024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Shape / Wave Height Mods</a:t>
            </a:r>
          </a:p>
        </p:txBody>
      </p:sp>
      <p:sp>
        <p:nvSpPr>
          <p:cNvPr id="3" name="Content Placeholder 2"/>
          <p:cNvSpPr>
            <a:spLocks noGrp="1"/>
          </p:cNvSpPr>
          <p:nvPr>
            <p:ph idx="1"/>
          </p:nvPr>
        </p:nvSpPr>
        <p:spPr/>
        <p:txBody>
          <a:bodyPr/>
          <a:lstStyle/>
          <a:p>
            <a:r>
              <a:rPr lang="en-GB" dirty="0"/>
              <a:t>Spheres placed in world to influence waves</a:t>
            </a:r>
          </a:p>
          <a:p>
            <a:pPr lvl="1"/>
            <a:r>
              <a:rPr lang="en-GB" dirty="0"/>
              <a:t>Ramp waves down in bays/around islands</a:t>
            </a:r>
          </a:p>
          <a:p>
            <a:pPr lvl="1"/>
            <a:r>
              <a:rPr lang="en-GB" dirty="0"/>
              <a:t>Ramp waves up in storms</a:t>
            </a:r>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grpSp>
        <p:nvGrpSpPr>
          <p:cNvPr id="7" name="Group 6"/>
          <p:cNvGrpSpPr/>
          <p:nvPr/>
        </p:nvGrpSpPr>
        <p:grpSpPr>
          <a:xfrm>
            <a:off x="5976156" y="2535746"/>
            <a:ext cx="1944216" cy="1944216"/>
            <a:chOff x="1331640" y="2103698"/>
            <a:chExt cx="1944216" cy="1944216"/>
          </a:xfrm>
        </p:grpSpPr>
        <p:sp>
          <p:nvSpPr>
            <p:cNvPr id="5" name="Oval 4"/>
            <p:cNvSpPr/>
            <p:nvPr/>
          </p:nvSpPr>
          <p:spPr>
            <a:xfrm>
              <a:off x="1331640" y="2103698"/>
              <a:ext cx="1944216" cy="1944216"/>
            </a:xfrm>
            <a:prstGeom prst="ellipse">
              <a:avLst/>
            </a:prstGeom>
            <a:gradFill flip="none" rotWithShape="1">
              <a:gsLst>
                <a:gs pos="34000">
                  <a:schemeClr val="accent1">
                    <a:lumMod val="75000"/>
                  </a:schemeClr>
                </a:gs>
                <a:gs pos="69000">
                  <a:schemeClr val="bg1"/>
                </a:gs>
              </a:gsLst>
              <a:path path="circle">
                <a:fillToRect l="50000" t="50000" r="50000" b="50000"/>
              </a:path>
              <a:tileRect/>
            </a:grad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1880084" y="2652142"/>
              <a:ext cx="855712" cy="855712"/>
            </a:xfrm>
            <a:prstGeom prst="ellipse">
              <a:avLst/>
            </a:prstGeom>
            <a:solidFill>
              <a:schemeClr val="accent1">
                <a:lumMod val="75000"/>
              </a:schemeClr>
            </a:solid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20582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Wave Particles</a:t>
            </a:r>
          </a:p>
        </p:txBody>
      </p:sp>
      <p:sp>
        <p:nvSpPr>
          <p:cNvPr id="3" name="Content Placeholder 2"/>
          <p:cNvSpPr>
            <a:spLocks noGrp="1"/>
          </p:cNvSpPr>
          <p:nvPr>
            <p:ph idx="1"/>
          </p:nvPr>
        </p:nvSpPr>
        <p:spPr/>
        <p:txBody>
          <a:bodyPr>
            <a:normAutofit/>
          </a:bodyPr>
          <a:lstStyle/>
          <a:p>
            <a:r>
              <a:rPr lang="en-GB" dirty="0"/>
              <a:t>Wave Particles introduced by [Yuksel2007]</a:t>
            </a:r>
          </a:p>
          <a:p>
            <a:pPr lvl="1"/>
            <a:r>
              <a:rPr lang="en-GB" dirty="0"/>
              <a:t>“Blobs” of water that move over the surface</a:t>
            </a:r>
          </a:p>
          <a:p>
            <a:endParaRPr lang="en-GB" dirty="0"/>
          </a:p>
        </p:txBody>
      </p:sp>
      <p:sp>
        <p:nvSpPr>
          <p:cNvPr id="4" name="Footer Placeholder 3"/>
          <p:cNvSpPr>
            <a:spLocks noGrp="1"/>
          </p:cNvSpPr>
          <p:nvPr>
            <p:ph type="ftr" sz="quarter" idx="11"/>
          </p:nvPr>
        </p:nvSpPr>
        <p:spPr/>
        <p:txBody>
          <a:bodyPr/>
          <a:lstStyle/>
          <a:p>
            <a:r>
              <a:rPr lang="en-GB" dirty="0"/>
              <a:t>Advances in Real-Time Rendering course, </a:t>
            </a:r>
            <a:r>
              <a:rPr lang="en-GB" dirty="0" err="1"/>
              <a:t>Siggraph</a:t>
            </a:r>
            <a:r>
              <a:rPr lang="en-GB" dirty="0"/>
              <a:t> 2013</a:t>
            </a:r>
          </a:p>
        </p:txBody>
      </p:sp>
      <p:pic>
        <p:nvPicPr>
          <p:cNvPr id="5" name="Picture 4"/>
          <p:cNvPicPr>
            <a:picLocks noChangeAspect="1"/>
          </p:cNvPicPr>
          <p:nvPr/>
        </p:nvPicPr>
        <p:blipFill>
          <a:blip r:embed="rId3"/>
          <a:stretch>
            <a:fillRect/>
          </a:stretch>
        </p:blipFill>
        <p:spPr>
          <a:xfrm>
            <a:off x="2593618" y="2463738"/>
            <a:ext cx="3956765" cy="2263270"/>
          </a:xfrm>
          <a:prstGeom prst="rect">
            <a:avLst/>
          </a:prstGeom>
        </p:spPr>
      </p:pic>
      <p:sp>
        <p:nvSpPr>
          <p:cNvPr id="6" name="TextBox 5"/>
          <p:cNvSpPr txBox="1"/>
          <p:nvPr/>
        </p:nvSpPr>
        <p:spPr>
          <a:xfrm>
            <a:off x="2593619" y="4767262"/>
            <a:ext cx="3956764" cy="369332"/>
          </a:xfrm>
          <a:prstGeom prst="rect">
            <a:avLst/>
          </a:prstGeom>
          <a:solidFill>
            <a:schemeClr val="bg1"/>
          </a:solidFill>
        </p:spPr>
        <p:txBody>
          <a:bodyPr wrap="square" rtlCol="0">
            <a:spAutoFit/>
          </a:bodyPr>
          <a:lstStyle/>
          <a:p>
            <a:pPr algn="ctr"/>
            <a:r>
              <a:rPr lang="en-GB" dirty="0"/>
              <a:t>Source: [Yuksel2007]</a:t>
            </a:r>
          </a:p>
        </p:txBody>
      </p:sp>
    </p:spTree>
    <p:extLst>
      <p:ext uri="{BB962C8B-B14F-4D97-AF65-F5344CB8AC3E}">
        <p14:creationId xmlns:p14="http://schemas.microsoft.com/office/powerpoint/2010/main" val="1563928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Shape / Wave Particles</a:t>
            </a:r>
          </a:p>
        </p:txBody>
      </p:sp>
      <p:sp>
        <p:nvSpPr>
          <p:cNvPr id="4" name="Content Placeholder 3"/>
          <p:cNvSpPr>
            <a:spLocks noGrp="1"/>
          </p:cNvSpPr>
          <p:nvPr>
            <p:ph idx="1"/>
          </p:nvPr>
        </p:nvSpPr>
        <p:spPr/>
        <p:txBody>
          <a:bodyPr>
            <a:normAutofit/>
          </a:bodyPr>
          <a:lstStyle/>
          <a:p>
            <a:r>
              <a:rPr lang="en-GB" dirty="0"/>
              <a:t>Contribute both surface height and foam values for shading</a:t>
            </a:r>
          </a:p>
          <a:p>
            <a:r>
              <a:rPr lang="en-GB" dirty="0"/>
              <a:t>Can be either free-moving or tethered to floating objects</a:t>
            </a:r>
          </a:p>
        </p:txBody>
      </p:sp>
    </p:spTree>
    <p:extLst>
      <p:ext uri="{BB962C8B-B14F-4D97-AF65-F5344CB8AC3E}">
        <p14:creationId xmlns:p14="http://schemas.microsoft.com/office/powerpoint/2010/main" val="4113760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Wave Particles</a:t>
            </a:r>
          </a:p>
        </p:txBody>
      </p:sp>
      <p:sp>
        <p:nvSpPr>
          <p:cNvPr id="3" name="Content Placeholder 2"/>
          <p:cNvSpPr>
            <a:spLocks noGrp="1"/>
          </p:cNvSpPr>
          <p:nvPr>
            <p:ph idx="1"/>
          </p:nvPr>
        </p:nvSpPr>
        <p:spPr/>
        <p:txBody>
          <a:bodyPr>
            <a:normAutofit/>
          </a:bodyPr>
          <a:lstStyle/>
          <a:p>
            <a:r>
              <a:rPr lang="en-GB" dirty="0"/>
              <a:t>We use </a:t>
            </a:r>
            <a:r>
              <a:rPr lang="en-GB" dirty="0" err="1"/>
              <a:t>smoothstep</a:t>
            </a:r>
            <a:r>
              <a:rPr lang="en-GB" dirty="0"/>
              <a:t> as the particle kernel</a:t>
            </a:r>
          </a:p>
          <a:p>
            <a:r>
              <a:rPr lang="en-GB" dirty="0"/>
              <a:t>Cross section shown below</a:t>
            </a:r>
          </a:p>
          <a:p>
            <a:endParaRPr lang="en-GB" dirty="0"/>
          </a:p>
          <a:p>
            <a:endParaRPr lang="en-GB" dirty="0"/>
          </a:p>
        </p:txBody>
      </p:sp>
      <p:graphicFrame>
        <p:nvGraphicFramePr>
          <p:cNvPr id="6" name="Chart 5"/>
          <p:cNvGraphicFramePr>
            <a:graphicFrameLocks/>
          </p:cNvGraphicFramePr>
          <p:nvPr>
            <p:extLst>
              <p:ext uri="{D42A27DB-BD31-4B8C-83A1-F6EECF244321}">
                <p14:modId xmlns:p14="http://schemas.microsoft.com/office/powerpoint/2010/main" val="4011681325"/>
              </p:ext>
            </p:extLst>
          </p:nvPr>
        </p:nvGraphicFramePr>
        <p:xfrm>
          <a:off x="614363" y="2715767"/>
          <a:ext cx="7915275" cy="1872208"/>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4272399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Wave Particles</a:t>
            </a:r>
          </a:p>
        </p:txBody>
      </p:sp>
      <p:sp>
        <p:nvSpPr>
          <p:cNvPr id="3" name="Content Placeholder 2"/>
          <p:cNvSpPr>
            <a:spLocks noGrp="1"/>
          </p:cNvSpPr>
          <p:nvPr>
            <p:ph idx="1"/>
          </p:nvPr>
        </p:nvSpPr>
        <p:spPr/>
        <p:txBody>
          <a:bodyPr>
            <a:normAutofit/>
          </a:bodyPr>
          <a:lstStyle/>
          <a:p>
            <a:r>
              <a:rPr lang="en-GB" dirty="0"/>
              <a:t>Can offset parameter to get ripples </a:t>
            </a:r>
            <a:r>
              <a:rPr lang="en-GB" dirty="0">
                <a:sym typeface="Wingdings" pitchFamily="2" charset="2"/>
              </a:rPr>
              <a:t></a:t>
            </a:r>
            <a:endParaRPr lang="en-GB" dirty="0"/>
          </a:p>
          <a:p>
            <a:endParaRPr lang="en-GB" dirty="0"/>
          </a:p>
        </p:txBody>
      </p:sp>
      <p:graphicFrame>
        <p:nvGraphicFramePr>
          <p:cNvPr id="8" name="Chart 7"/>
          <p:cNvGraphicFramePr>
            <a:graphicFrameLocks/>
          </p:cNvGraphicFramePr>
          <p:nvPr>
            <p:extLst>
              <p:ext uri="{D42A27DB-BD31-4B8C-83A1-F6EECF244321}">
                <p14:modId xmlns:p14="http://schemas.microsoft.com/office/powerpoint/2010/main" val="879028699"/>
              </p:ext>
            </p:extLst>
          </p:nvPr>
        </p:nvGraphicFramePr>
        <p:xfrm>
          <a:off x="614362" y="2714400"/>
          <a:ext cx="7915275" cy="187200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428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Shape / Wave Particles</a:t>
            </a:r>
          </a:p>
        </p:txBody>
      </p:sp>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pic>
        <p:nvPicPr>
          <p:cNvPr id="3" name="WaveParticlesRing_c.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7825"/>
            <a:ext cx="9144000" cy="5143350"/>
          </a:xfrm>
        </p:spPr>
      </p:pic>
    </p:spTree>
    <p:extLst>
      <p:ext uri="{BB962C8B-B14F-4D97-AF65-F5344CB8AC3E}">
        <p14:creationId xmlns:p14="http://schemas.microsoft.com/office/powerpoint/2010/main" val="286311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Wave Particles</a:t>
            </a:r>
          </a:p>
        </p:txBody>
      </p:sp>
      <p:sp>
        <p:nvSpPr>
          <p:cNvPr id="3" name="Content Placeholder 2"/>
          <p:cNvSpPr>
            <a:spLocks noGrp="1"/>
          </p:cNvSpPr>
          <p:nvPr>
            <p:ph idx="1"/>
          </p:nvPr>
        </p:nvSpPr>
        <p:spPr>
          <a:xfrm>
            <a:off x="457200" y="1200151"/>
            <a:ext cx="8229600" cy="1947663"/>
          </a:xfrm>
        </p:spPr>
        <p:txBody>
          <a:bodyPr>
            <a:normAutofit fontScale="92500" lnSpcReduction="10000"/>
          </a:bodyPr>
          <a:lstStyle/>
          <a:p>
            <a:r>
              <a:rPr lang="en-GB" dirty="0"/>
              <a:t>World axis-aligned uniform grid for queries</a:t>
            </a:r>
          </a:p>
          <a:p>
            <a:pPr lvl="1"/>
            <a:r>
              <a:rPr lang="en-GB" dirty="0"/>
              <a:t>Write active particles into grid after update</a:t>
            </a:r>
          </a:p>
          <a:p>
            <a:pPr lvl="1"/>
            <a:r>
              <a:rPr lang="en-GB" dirty="0"/>
              <a:t>Simple loop to rasterize ripples onto grid</a:t>
            </a:r>
          </a:p>
          <a:p>
            <a:endParaRPr lang="en-GB" dirty="0"/>
          </a:p>
          <a:p>
            <a:endParaRPr lang="en-GB" dirty="0"/>
          </a:p>
        </p:txBody>
      </p:sp>
      <p:grpSp>
        <p:nvGrpSpPr>
          <p:cNvPr id="8" name="Group 7"/>
          <p:cNvGrpSpPr/>
          <p:nvPr/>
        </p:nvGrpSpPr>
        <p:grpSpPr>
          <a:xfrm>
            <a:off x="4058943" y="3492108"/>
            <a:ext cx="1053118" cy="1053117"/>
            <a:chOff x="4058943" y="3492108"/>
            <a:chExt cx="1053118" cy="1053117"/>
          </a:xfrm>
        </p:grpSpPr>
        <p:sp>
          <p:nvSpPr>
            <p:cNvPr id="89" name="Rectangle 88"/>
            <p:cNvSpPr/>
            <p:nvPr/>
          </p:nvSpPr>
          <p:spPr>
            <a:xfrm>
              <a:off x="4058943" y="3492108"/>
              <a:ext cx="1053118" cy="1053117"/>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p:cNvSpPr/>
            <p:nvPr/>
          </p:nvSpPr>
          <p:spPr>
            <a:xfrm>
              <a:off x="4499993" y="3939117"/>
              <a:ext cx="504056" cy="50405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p:cNvGrpSpPr/>
          <p:nvPr/>
        </p:nvGrpSpPr>
        <p:grpSpPr>
          <a:xfrm>
            <a:off x="3707904" y="3147029"/>
            <a:ext cx="1404156" cy="1404941"/>
            <a:chOff x="899592" y="3327049"/>
            <a:chExt cx="1404156" cy="1404941"/>
          </a:xfrm>
        </p:grpSpPr>
        <p:grpSp>
          <p:nvGrpSpPr>
            <p:cNvPr id="40" name="Group 39"/>
            <p:cNvGrpSpPr/>
            <p:nvPr/>
          </p:nvGrpSpPr>
          <p:grpSpPr>
            <a:xfrm>
              <a:off x="899592" y="3327049"/>
              <a:ext cx="1404156" cy="1404156"/>
              <a:chOff x="7452320" y="3291830"/>
              <a:chExt cx="1440160" cy="1440160"/>
            </a:xfrm>
          </p:grpSpPr>
          <p:cxnSp>
            <p:nvCxnSpPr>
              <p:cNvPr id="54" name="Straight Connector 53"/>
              <p:cNvCxnSpPr/>
              <p:nvPr/>
            </p:nvCxnSpPr>
            <p:spPr>
              <a:xfrm>
                <a:off x="7452320" y="3291830"/>
                <a:ext cx="144016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452320" y="4731990"/>
                <a:ext cx="144016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452320" y="4011910"/>
                <a:ext cx="144016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452320" y="4371950"/>
                <a:ext cx="144016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452320" y="3651870"/>
                <a:ext cx="144016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7776356" y="4011910"/>
                <a:ext cx="144016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6732240" y="4011910"/>
                <a:ext cx="144016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a:off x="7452320" y="4011910"/>
                <a:ext cx="144016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8172400" y="4011910"/>
                <a:ext cx="144016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7092280" y="4011910"/>
                <a:ext cx="144016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1" name="Oval 40"/>
            <p:cNvSpPr/>
            <p:nvPr/>
          </p:nvSpPr>
          <p:spPr>
            <a:xfrm>
              <a:off x="935597" y="4259123"/>
              <a:ext cx="468051" cy="468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2" descr="C:\Users\huw\Documents\Infinity\oceanresearch\SIGGRAPH2013\shared\ey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85556">
              <a:off x="972505" y="4361147"/>
              <a:ext cx="352425" cy="35242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p:cNvGrpSpPr/>
            <p:nvPr/>
          </p:nvGrpSpPr>
          <p:grpSpPr>
            <a:xfrm>
              <a:off x="899592" y="3327834"/>
              <a:ext cx="1404156" cy="1404156"/>
              <a:chOff x="7452320" y="3291830"/>
              <a:chExt cx="1440160" cy="1440160"/>
            </a:xfrm>
          </p:grpSpPr>
          <p:cxnSp>
            <p:nvCxnSpPr>
              <p:cNvPr id="44" name="Straight Connector 43"/>
              <p:cNvCxnSpPr/>
              <p:nvPr/>
            </p:nvCxnSpPr>
            <p:spPr>
              <a:xfrm>
                <a:off x="7452320" y="3291830"/>
                <a:ext cx="1440160" cy="0"/>
              </a:xfrm>
              <a:prstGeom prst="line">
                <a:avLst/>
              </a:prstGeom>
              <a:ln w="25400">
                <a:solidFill>
                  <a:schemeClr val="tx1">
                    <a:lumMod val="75000"/>
                    <a:lumOff val="25000"/>
                    <a:alpha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452320" y="4731990"/>
                <a:ext cx="1440160" cy="0"/>
              </a:xfrm>
              <a:prstGeom prst="line">
                <a:avLst/>
              </a:prstGeom>
              <a:ln w="25400">
                <a:solidFill>
                  <a:schemeClr val="tx1">
                    <a:lumMod val="75000"/>
                    <a:lumOff val="25000"/>
                    <a:alpha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452320" y="4011910"/>
                <a:ext cx="1440160" cy="0"/>
              </a:xfrm>
              <a:prstGeom prst="line">
                <a:avLst/>
              </a:prstGeom>
              <a:ln w="25400">
                <a:solidFill>
                  <a:schemeClr val="tx1">
                    <a:lumMod val="75000"/>
                    <a:lumOff val="25000"/>
                    <a:alpha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452320" y="4371950"/>
                <a:ext cx="1440160" cy="0"/>
              </a:xfrm>
              <a:prstGeom prst="line">
                <a:avLst/>
              </a:prstGeom>
              <a:ln w="25400">
                <a:solidFill>
                  <a:schemeClr val="tx1">
                    <a:lumMod val="75000"/>
                    <a:lumOff val="25000"/>
                    <a:alpha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452320" y="3651870"/>
                <a:ext cx="1440160" cy="0"/>
              </a:xfrm>
              <a:prstGeom prst="line">
                <a:avLst/>
              </a:prstGeom>
              <a:ln w="25400">
                <a:solidFill>
                  <a:schemeClr val="tx1">
                    <a:lumMod val="75000"/>
                    <a:lumOff val="25000"/>
                    <a:alpha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7776356" y="4011910"/>
                <a:ext cx="1440160" cy="0"/>
              </a:xfrm>
              <a:prstGeom prst="line">
                <a:avLst/>
              </a:prstGeom>
              <a:ln w="25400">
                <a:solidFill>
                  <a:schemeClr val="tx1">
                    <a:lumMod val="75000"/>
                    <a:lumOff val="25000"/>
                    <a:alpha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6732240" y="4011910"/>
                <a:ext cx="1440160" cy="0"/>
              </a:xfrm>
              <a:prstGeom prst="line">
                <a:avLst/>
              </a:prstGeom>
              <a:ln w="25400">
                <a:solidFill>
                  <a:schemeClr val="tx1">
                    <a:lumMod val="75000"/>
                    <a:lumOff val="25000"/>
                    <a:alpha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7452320" y="4011910"/>
                <a:ext cx="1440160" cy="0"/>
              </a:xfrm>
              <a:prstGeom prst="line">
                <a:avLst/>
              </a:prstGeom>
              <a:ln w="25400">
                <a:solidFill>
                  <a:schemeClr val="tx1">
                    <a:lumMod val="75000"/>
                    <a:lumOff val="25000"/>
                    <a:alpha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8172400" y="4011910"/>
                <a:ext cx="1440160" cy="0"/>
              </a:xfrm>
              <a:prstGeom prst="line">
                <a:avLst/>
              </a:prstGeom>
              <a:ln w="25400">
                <a:solidFill>
                  <a:schemeClr val="tx1">
                    <a:lumMod val="75000"/>
                    <a:lumOff val="25000"/>
                    <a:alpha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7092280" y="4011910"/>
                <a:ext cx="1440160" cy="0"/>
              </a:xfrm>
              <a:prstGeom prst="line">
                <a:avLst/>
              </a:prstGeom>
              <a:ln w="25400">
                <a:solidFill>
                  <a:schemeClr val="tx1">
                    <a:lumMod val="75000"/>
                    <a:lumOff val="25000"/>
                    <a:alpha val="10000"/>
                  </a:schemeClr>
                </a:solidFill>
                <a:prstDash val="sysDash"/>
              </a:ln>
            </p:spPr>
            <p:style>
              <a:lnRef idx="1">
                <a:schemeClr val="accent1"/>
              </a:lnRef>
              <a:fillRef idx="0">
                <a:schemeClr val="accent1"/>
              </a:fillRef>
              <a:effectRef idx="0">
                <a:schemeClr val="accent1"/>
              </a:effectRef>
              <a:fontRef idx="minor">
                <a:schemeClr val="tx1"/>
              </a:fontRef>
            </p:style>
          </p:cxnSp>
        </p:grpSp>
      </p:grpSp>
      <p:sp>
        <p:nvSpPr>
          <p:cNvPr id="7" name="Footer Placeholder 6"/>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88355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Crew</a:t>
            </a:r>
          </a:p>
        </p:txBody>
      </p:sp>
      <p:sp>
        <p:nvSpPr>
          <p:cNvPr id="3" name="Content Placeholder 2"/>
          <p:cNvSpPr>
            <a:spLocks noGrp="1"/>
          </p:cNvSpPr>
          <p:nvPr>
            <p:ph idx="1"/>
          </p:nvPr>
        </p:nvSpPr>
        <p:spPr>
          <a:xfrm>
            <a:off x="457200" y="3939902"/>
            <a:ext cx="8229600" cy="936104"/>
          </a:xfrm>
        </p:spPr>
        <p:txBody>
          <a:bodyPr>
            <a:normAutofit fontScale="85000" lnSpcReduction="10000"/>
          </a:bodyPr>
          <a:lstStyle/>
          <a:p>
            <a:pPr marL="0" indent="0" algn="ctr">
              <a:buNone/>
            </a:pPr>
            <a:r>
              <a:rPr lang="en-GB" sz="2100" dirty="0"/>
              <a:t>Ben Andrews, Paul </a:t>
            </a:r>
            <a:r>
              <a:rPr lang="en-GB" sz="2100" dirty="0" err="1"/>
              <a:t>Ayliffe</a:t>
            </a:r>
            <a:r>
              <a:rPr lang="en-GB" sz="2100" dirty="0"/>
              <a:t>, </a:t>
            </a:r>
            <a:r>
              <a:rPr lang="en-GB" sz="2100" dirty="0" err="1"/>
              <a:t>Anastasios</a:t>
            </a:r>
            <a:r>
              <a:rPr lang="en-GB" sz="2100" dirty="0"/>
              <a:t> </a:t>
            </a:r>
            <a:r>
              <a:rPr lang="en-GB" sz="2100" dirty="0" err="1"/>
              <a:t>Brakis</a:t>
            </a:r>
            <a:r>
              <a:rPr lang="en-GB" sz="2100" dirty="0"/>
              <a:t>, Jim </a:t>
            </a:r>
            <a:r>
              <a:rPr lang="en-GB" sz="2100" dirty="0" err="1"/>
              <a:t>Callin</a:t>
            </a:r>
            <a:r>
              <a:rPr lang="en-GB" sz="2100" dirty="0"/>
              <a:t>, Clement </a:t>
            </a:r>
            <a:r>
              <a:rPr lang="en-GB" sz="2100" dirty="0" err="1"/>
              <a:t>Dagneau</a:t>
            </a:r>
            <a:endParaRPr lang="en-GB" sz="2100" dirty="0"/>
          </a:p>
          <a:p>
            <a:pPr marL="0" indent="0" algn="ctr">
              <a:buNone/>
            </a:pPr>
            <a:r>
              <a:rPr lang="en-GB" sz="2100" dirty="0"/>
              <a:t>Kevin Hayes, Will Myles, </a:t>
            </a:r>
            <a:r>
              <a:rPr lang="en-GB" sz="2100" dirty="0" err="1"/>
              <a:t>Olliver</a:t>
            </a:r>
            <a:r>
              <a:rPr lang="en-GB" sz="2100" dirty="0"/>
              <a:t> Reid-Smith, Phil Williams, Tom Williams</a:t>
            </a:r>
          </a:p>
        </p:txBody>
      </p:sp>
      <p:sp>
        <p:nvSpPr>
          <p:cNvPr id="4" name="Footer Placeholder 3"/>
          <p:cNvSpPr>
            <a:spLocks noGrp="1"/>
          </p:cNvSpPr>
          <p:nvPr>
            <p:ph type="ftr" sz="quarter" idx="11"/>
          </p:nvPr>
        </p:nvSpPr>
        <p:spPr>
          <a:xfrm>
            <a:off x="2735796" y="4695986"/>
            <a:ext cx="3672408" cy="396044"/>
          </a:xfrm>
        </p:spPr>
        <p:txBody>
          <a:bodyPr/>
          <a:lstStyle/>
          <a:p>
            <a:r>
              <a:rPr lang="en-GB" dirty="0"/>
              <a:t>Advances in Real-Time Rendering course, </a:t>
            </a:r>
            <a:r>
              <a:rPr lang="en-GB" dirty="0" err="1"/>
              <a:t>Siggraph</a:t>
            </a:r>
            <a:r>
              <a:rPr lang="en-GB" dirty="0"/>
              <a:t> 2013</a:t>
            </a:r>
          </a:p>
        </p:txBody>
      </p:sp>
      <p:pic>
        <p:nvPicPr>
          <p:cNvPr id="2050" name="Picture 2" descr="C:\siggraph_presentation\shared\pirates\Be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50987"/>
            <a:ext cx="2376000" cy="15206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siggraph_presentation\shared\pirates\cle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8244" y="850987"/>
            <a:ext cx="2376000" cy="152064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siggraph_presentation\shared\pirates\ji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6183" y="850987"/>
            <a:ext cx="2376000" cy="15206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siggraph_presentation\shared\pirates\kev.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8" y="2363155"/>
            <a:ext cx="2418750" cy="15480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siggraph_presentation\shared\pirates\pau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2061" y="850987"/>
            <a:ext cx="2376000" cy="15206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siggraph_presentation\shared\pirates\phi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38268" y="2363155"/>
            <a:ext cx="2418750" cy="15480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siggraph_presentation\shared\pirates\taz.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84122" y="850987"/>
            <a:ext cx="2376000" cy="15206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siggraph_presentation\shared\pirates\wil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82326" y="2363323"/>
            <a:ext cx="2418750" cy="154800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siggraph_presentation\shared\pirates\tom.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21572" y="2363323"/>
            <a:ext cx="2418750" cy="15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siggraph_presentation\shared\pirates\Olly.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62747" y="2365200"/>
            <a:ext cx="2418750" cy="15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418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Shape / LOD</a:t>
            </a:r>
          </a:p>
        </p:txBody>
      </p:sp>
      <p:sp>
        <p:nvSpPr>
          <p:cNvPr id="4" name="Content Placeholder 3"/>
          <p:cNvSpPr>
            <a:spLocks noGrp="1"/>
          </p:cNvSpPr>
          <p:nvPr>
            <p:ph idx="1"/>
          </p:nvPr>
        </p:nvSpPr>
        <p:spPr/>
        <p:txBody>
          <a:bodyPr>
            <a:normAutofit/>
          </a:bodyPr>
          <a:lstStyle/>
          <a:p>
            <a:r>
              <a:rPr lang="en-GB" dirty="0"/>
              <a:t>Limited number of samples</a:t>
            </a:r>
          </a:p>
          <a:p>
            <a:pPr lvl="1"/>
            <a:r>
              <a:rPr lang="en-GB" dirty="0"/>
              <a:t>Especially when meshing on the CPU</a:t>
            </a:r>
          </a:p>
        </p:txBody>
      </p:sp>
      <p:graphicFrame>
        <p:nvGraphicFramePr>
          <p:cNvPr id="5" name="Chart 4"/>
          <p:cNvGraphicFramePr>
            <a:graphicFrameLocks/>
          </p:cNvGraphicFramePr>
          <p:nvPr>
            <p:extLst>
              <p:ext uri="{D42A27DB-BD31-4B8C-83A1-F6EECF244321}">
                <p14:modId xmlns:p14="http://schemas.microsoft.com/office/powerpoint/2010/main" val="872262447"/>
              </p:ext>
            </p:extLst>
          </p:nvPr>
        </p:nvGraphicFramePr>
        <p:xfrm>
          <a:off x="395537" y="2571750"/>
          <a:ext cx="8352928" cy="18151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337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Shape / LOD</a:t>
            </a:r>
          </a:p>
        </p:txBody>
      </p:sp>
      <p:sp>
        <p:nvSpPr>
          <p:cNvPr id="4" name="Content Placeholder 3"/>
          <p:cNvSpPr>
            <a:spLocks noGrp="1"/>
          </p:cNvSpPr>
          <p:nvPr>
            <p:ph idx="1"/>
          </p:nvPr>
        </p:nvSpPr>
        <p:spPr/>
        <p:txBody>
          <a:bodyPr>
            <a:normAutofit/>
          </a:bodyPr>
          <a:lstStyle/>
          <a:p>
            <a:r>
              <a:rPr lang="en-GB" dirty="0"/>
              <a:t>Avoid shape where it is not apparent</a:t>
            </a:r>
          </a:p>
          <a:p>
            <a:pPr lvl="1"/>
            <a:r>
              <a:rPr lang="en-GB" dirty="0"/>
              <a:t>View dependent</a:t>
            </a:r>
          </a:p>
        </p:txBody>
      </p:sp>
    </p:spTree>
    <p:extLst>
      <p:ext uri="{BB962C8B-B14F-4D97-AF65-F5344CB8AC3E}">
        <p14:creationId xmlns:p14="http://schemas.microsoft.com/office/powerpoint/2010/main" val="3158085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 / LOD</a:t>
            </a:r>
          </a:p>
        </p:txBody>
      </p:sp>
      <p:sp>
        <p:nvSpPr>
          <p:cNvPr id="5" name="Content Placeholder 4"/>
          <p:cNvSpPr>
            <a:spLocks noGrp="1"/>
          </p:cNvSpPr>
          <p:nvPr>
            <p:ph idx="1"/>
          </p:nvPr>
        </p:nvSpPr>
        <p:spPr/>
        <p:txBody>
          <a:bodyPr/>
          <a:lstStyle/>
          <a:p>
            <a:r>
              <a:rPr lang="en-GB" dirty="0"/>
              <a:t>Procedural – omit smaller wavelengths</a:t>
            </a:r>
          </a:p>
          <a:p>
            <a:r>
              <a:rPr lang="en-GB" dirty="0"/>
              <a:t>Fourier synthesis – ramp down</a:t>
            </a:r>
            <a:endParaRPr lang="en-GB" dirty="0">
              <a:sym typeface="Wingdings" pitchFamily="2" charset="2"/>
            </a:endParaRPr>
          </a:p>
          <a:p>
            <a:r>
              <a:rPr lang="en-GB" dirty="0">
                <a:sym typeface="Wingdings" pitchFamily="2" charset="2"/>
              </a:rPr>
              <a:t>Wave particles – ramp down</a:t>
            </a:r>
          </a:p>
        </p:txBody>
      </p:sp>
      <p:sp>
        <p:nvSpPr>
          <p:cNvPr id="3" name="Footer Placeholder 2"/>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124188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Shape / Summary</a:t>
            </a:r>
          </a:p>
        </p:txBody>
      </p:sp>
      <p:sp>
        <p:nvSpPr>
          <p:cNvPr id="4" name="Content Placeholder 3"/>
          <p:cNvSpPr>
            <a:spLocks noGrp="1"/>
          </p:cNvSpPr>
          <p:nvPr>
            <p:ph idx="1"/>
          </p:nvPr>
        </p:nvSpPr>
        <p:spPr/>
        <p:txBody>
          <a:bodyPr/>
          <a:lstStyle/>
          <a:p>
            <a:r>
              <a:rPr lang="en-GB" dirty="0"/>
              <a:t>Many ways to describe shape</a:t>
            </a:r>
          </a:p>
          <a:p>
            <a:r>
              <a:rPr lang="en-GB" dirty="0"/>
              <a:t>We found the discussed methods to be</a:t>
            </a:r>
          </a:p>
          <a:p>
            <a:pPr lvl="1"/>
            <a:r>
              <a:rPr lang="en-GB" dirty="0"/>
              <a:t>Expressive</a:t>
            </a:r>
          </a:p>
          <a:p>
            <a:pPr lvl="1"/>
            <a:r>
              <a:rPr lang="en-GB" dirty="0"/>
              <a:t>Relatively quick and easy to implement</a:t>
            </a:r>
          </a:p>
          <a:p>
            <a:pPr lvl="1"/>
            <a:endParaRPr lang="en-GB" dirty="0"/>
          </a:p>
        </p:txBody>
      </p:sp>
    </p:spTree>
    <p:extLst>
      <p:ext uri="{BB962C8B-B14F-4D97-AF65-F5344CB8AC3E}">
        <p14:creationId xmlns:p14="http://schemas.microsoft.com/office/powerpoint/2010/main" val="3451082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sp>
        <p:nvSpPr>
          <p:cNvPr id="2" name="Title 1"/>
          <p:cNvSpPr>
            <a:spLocks noGrp="1"/>
          </p:cNvSpPr>
          <p:nvPr>
            <p:ph type="title"/>
          </p:nvPr>
        </p:nvSpPr>
        <p:spPr/>
        <p:txBody>
          <a:bodyPr/>
          <a:lstStyle/>
          <a:p>
            <a:r>
              <a:rPr lang="en-GB" dirty="0"/>
              <a:t>Overview</a:t>
            </a:r>
          </a:p>
        </p:txBody>
      </p:sp>
      <p:sp>
        <p:nvSpPr>
          <p:cNvPr id="8" name="Content Placeholder 7"/>
          <p:cNvSpPr>
            <a:spLocks noGrp="1"/>
          </p:cNvSpPr>
          <p:nvPr>
            <p:ph idx="1"/>
          </p:nvPr>
        </p:nvSpPr>
        <p:spPr/>
        <p:txBody>
          <a:bodyPr numCol="3"/>
          <a:lstStyle/>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Shape</a:t>
            </a:r>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Meshing</a:t>
            </a:r>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Shading</a:t>
            </a:r>
          </a:p>
        </p:txBody>
      </p:sp>
      <p:pic>
        <p:nvPicPr>
          <p:cNvPr id="9" name="Content Placeholder 6"/>
          <p:cNvPicPr>
            <a:picLocks noChangeAspect="1"/>
          </p:cNvPicPr>
          <p:nvPr/>
        </p:nvPicPr>
        <p:blipFill>
          <a:blip r:embed="rId3"/>
          <a:stretch>
            <a:fillRect/>
          </a:stretch>
        </p:blipFill>
        <p:spPr>
          <a:xfrm>
            <a:off x="457200" y="2042605"/>
            <a:ext cx="8229600" cy="1141213"/>
          </a:xfrm>
          <a:prstGeom prst="rect">
            <a:avLst/>
          </a:prstGeom>
        </p:spPr>
      </p:pic>
      <p:sp>
        <p:nvSpPr>
          <p:cNvPr id="10" name="Rectangle 9"/>
          <p:cNvSpPr/>
          <p:nvPr/>
        </p:nvSpPr>
        <p:spPr>
          <a:xfrm>
            <a:off x="457200" y="1491630"/>
            <a:ext cx="2818656" cy="26642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940152" y="1571337"/>
            <a:ext cx="2746648" cy="26642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0997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a:t>
            </a:r>
          </a:p>
        </p:txBody>
      </p:sp>
      <p:sp>
        <p:nvSpPr>
          <p:cNvPr id="4" name="Content Placeholder 3"/>
          <p:cNvSpPr>
            <a:spLocks noGrp="1"/>
          </p:cNvSpPr>
          <p:nvPr>
            <p:ph idx="1"/>
          </p:nvPr>
        </p:nvSpPr>
        <p:spPr/>
        <p:txBody>
          <a:bodyPr/>
          <a:lstStyle/>
          <a:p>
            <a:r>
              <a:rPr lang="en-GB" dirty="0"/>
              <a:t>Need a set of sample positions</a:t>
            </a:r>
          </a:p>
          <a:p>
            <a:r>
              <a:rPr lang="en-GB" dirty="0"/>
              <a:t>Triangulate to get surface</a:t>
            </a:r>
          </a:p>
        </p:txBody>
      </p:sp>
    </p:spTree>
    <p:extLst>
      <p:ext uri="{BB962C8B-B14F-4D97-AF65-F5344CB8AC3E}">
        <p14:creationId xmlns:p14="http://schemas.microsoft.com/office/powerpoint/2010/main" val="1177351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a:t>
            </a:r>
          </a:p>
        </p:txBody>
      </p:sp>
      <p:sp>
        <p:nvSpPr>
          <p:cNvPr id="4" name="Content Placeholder 3"/>
          <p:cNvSpPr>
            <a:spLocks noGrp="1"/>
          </p:cNvSpPr>
          <p:nvPr>
            <p:ph idx="1"/>
          </p:nvPr>
        </p:nvSpPr>
        <p:spPr/>
        <p:txBody>
          <a:bodyPr>
            <a:normAutofit fontScale="92500"/>
          </a:bodyPr>
          <a:lstStyle/>
          <a:p>
            <a:r>
              <a:rPr lang="en-GB" dirty="0"/>
              <a:t>We want to adapt meshing to shape</a:t>
            </a:r>
          </a:p>
          <a:p>
            <a:r>
              <a:rPr lang="en-GB" dirty="0"/>
              <a:t>Globally</a:t>
            </a:r>
          </a:p>
          <a:p>
            <a:pPr lvl="1"/>
            <a:r>
              <a:rPr lang="en-GB" dirty="0"/>
              <a:t>View dependent sampling</a:t>
            </a:r>
          </a:p>
          <a:p>
            <a:r>
              <a:rPr lang="en-GB" dirty="0"/>
              <a:t>Locally</a:t>
            </a:r>
          </a:p>
          <a:p>
            <a:pPr lvl="1"/>
            <a:r>
              <a:rPr lang="en-GB" dirty="0"/>
              <a:t>Pinch </a:t>
            </a:r>
            <a:r>
              <a:rPr lang="en-GB" dirty="0" err="1"/>
              <a:t>verts</a:t>
            </a:r>
            <a:r>
              <a:rPr lang="en-GB" dirty="0"/>
              <a:t> at wave crests and wave particles</a:t>
            </a:r>
          </a:p>
          <a:p>
            <a:pPr lvl="1"/>
            <a:r>
              <a:rPr lang="en-GB" dirty="0"/>
              <a:t>See appendix</a:t>
            </a:r>
          </a:p>
        </p:txBody>
      </p:sp>
    </p:spTree>
    <p:extLst>
      <p:ext uri="{BB962C8B-B14F-4D97-AF65-F5344CB8AC3E}">
        <p14:creationId xmlns:p14="http://schemas.microsoft.com/office/powerpoint/2010/main" val="350672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a:t>
            </a:r>
          </a:p>
        </p:txBody>
      </p:sp>
      <p:sp>
        <p:nvSpPr>
          <p:cNvPr id="4" name="Content Placeholder 3"/>
          <p:cNvSpPr>
            <a:spLocks noGrp="1"/>
          </p:cNvSpPr>
          <p:nvPr>
            <p:ph idx="1"/>
          </p:nvPr>
        </p:nvSpPr>
        <p:spPr/>
        <p:txBody>
          <a:bodyPr>
            <a:normAutofit fontScale="92500"/>
          </a:bodyPr>
          <a:lstStyle/>
          <a:p>
            <a:r>
              <a:rPr lang="en-GB" dirty="0"/>
              <a:t>We want to adapt meshing to shape</a:t>
            </a:r>
          </a:p>
          <a:p>
            <a:r>
              <a:rPr lang="en-GB" dirty="0"/>
              <a:t>Globally</a:t>
            </a:r>
          </a:p>
          <a:p>
            <a:pPr lvl="1"/>
            <a:r>
              <a:rPr lang="en-GB" dirty="0"/>
              <a:t>View dependent sampling</a:t>
            </a:r>
          </a:p>
          <a:p>
            <a:r>
              <a:rPr lang="en-GB" dirty="0">
                <a:solidFill>
                  <a:schemeClr val="bg1">
                    <a:lumMod val="75000"/>
                  </a:schemeClr>
                </a:solidFill>
              </a:rPr>
              <a:t>Locally</a:t>
            </a:r>
          </a:p>
          <a:p>
            <a:pPr lvl="1"/>
            <a:r>
              <a:rPr lang="en-GB" dirty="0">
                <a:solidFill>
                  <a:schemeClr val="bg1">
                    <a:lumMod val="75000"/>
                  </a:schemeClr>
                </a:solidFill>
              </a:rPr>
              <a:t>Pinch </a:t>
            </a:r>
            <a:r>
              <a:rPr lang="en-GB" dirty="0" err="1">
                <a:solidFill>
                  <a:schemeClr val="bg1">
                    <a:lumMod val="75000"/>
                  </a:schemeClr>
                </a:solidFill>
              </a:rPr>
              <a:t>verts</a:t>
            </a:r>
            <a:r>
              <a:rPr lang="en-GB" dirty="0">
                <a:solidFill>
                  <a:schemeClr val="bg1">
                    <a:lumMod val="75000"/>
                  </a:schemeClr>
                </a:solidFill>
              </a:rPr>
              <a:t> at wave crests and wave particles</a:t>
            </a:r>
          </a:p>
          <a:p>
            <a:pPr lvl="1"/>
            <a:r>
              <a:rPr lang="en-GB" dirty="0">
                <a:solidFill>
                  <a:schemeClr val="bg1">
                    <a:lumMod val="75000"/>
                  </a:schemeClr>
                </a:solidFill>
              </a:rPr>
              <a:t>See appendix</a:t>
            </a:r>
          </a:p>
        </p:txBody>
      </p:sp>
    </p:spTree>
    <p:extLst>
      <p:ext uri="{BB962C8B-B14F-4D97-AF65-F5344CB8AC3E}">
        <p14:creationId xmlns:p14="http://schemas.microsoft.com/office/powerpoint/2010/main" val="206004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a:t>
            </a:r>
            <a:r>
              <a:rPr lang="en-GB" dirty="0" err="1"/>
              <a:t>Clipmapping</a:t>
            </a:r>
            <a:endParaRPr lang="en-GB" dirty="0"/>
          </a:p>
        </p:txBody>
      </p:sp>
      <p:sp>
        <p:nvSpPr>
          <p:cNvPr id="3" name="Content Placeholder 2"/>
          <p:cNvSpPr>
            <a:spLocks noGrp="1"/>
          </p:cNvSpPr>
          <p:nvPr>
            <p:ph idx="1"/>
          </p:nvPr>
        </p:nvSpPr>
        <p:spPr/>
        <p:txBody>
          <a:bodyPr/>
          <a:lstStyle/>
          <a:p>
            <a:r>
              <a:rPr lang="en-GB" dirty="0"/>
              <a:t>Sew different resolution grids together</a:t>
            </a:r>
          </a:p>
          <a:p>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Picture 4"/>
          <p:cNvPicPr>
            <a:picLocks noChangeAspect="1"/>
          </p:cNvPicPr>
          <p:nvPr/>
        </p:nvPicPr>
        <p:blipFill>
          <a:blip r:embed="rId3"/>
          <a:stretch>
            <a:fillRect/>
          </a:stretch>
        </p:blipFill>
        <p:spPr>
          <a:xfrm>
            <a:off x="2524674" y="2103698"/>
            <a:ext cx="4094653" cy="2112744"/>
          </a:xfrm>
          <a:prstGeom prst="rect">
            <a:avLst/>
          </a:prstGeom>
        </p:spPr>
      </p:pic>
      <p:sp>
        <p:nvSpPr>
          <p:cNvPr id="6" name="TextBox 5"/>
          <p:cNvSpPr txBox="1"/>
          <p:nvPr/>
        </p:nvSpPr>
        <p:spPr>
          <a:xfrm>
            <a:off x="2593619" y="4200895"/>
            <a:ext cx="3956764" cy="369332"/>
          </a:xfrm>
          <a:prstGeom prst="rect">
            <a:avLst/>
          </a:prstGeom>
          <a:solidFill>
            <a:schemeClr val="bg1"/>
          </a:solidFill>
        </p:spPr>
        <p:txBody>
          <a:bodyPr wrap="square" rtlCol="0">
            <a:spAutoFit/>
          </a:bodyPr>
          <a:lstStyle/>
          <a:p>
            <a:pPr algn="ctr"/>
            <a:r>
              <a:rPr lang="en-GB" dirty="0"/>
              <a:t>Source: [Losasso2004]</a:t>
            </a:r>
          </a:p>
        </p:txBody>
      </p:sp>
    </p:spTree>
    <p:extLst>
      <p:ext uri="{BB962C8B-B14F-4D97-AF65-F5344CB8AC3E}">
        <p14:creationId xmlns:p14="http://schemas.microsoft.com/office/powerpoint/2010/main" val="198363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a:t>
            </a:r>
            <a:r>
              <a:rPr lang="en-GB" dirty="0" err="1"/>
              <a:t>Clipmapping</a:t>
            </a:r>
            <a:endParaRPr lang="en-GB" dirty="0"/>
          </a:p>
        </p:txBody>
      </p:sp>
      <p:sp>
        <p:nvSpPr>
          <p:cNvPr id="3" name="Content Placeholder 2"/>
          <p:cNvSpPr>
            <a:spLocks noGrp="1"/>
          </p:cNvSpPr>
          <p:nvPr>
            <p:ph idx="1"/>
          </p:nvPr>
        </p:nvSpPr>
        <p:spPr/>
        <p:txBody>
          <a:bodyPr>
            <a:normAutofit/>
          </a:bodyPr>
          <a:lstStyle/>
          <a:p>
            <a:r>
              <a:rPr lang="en-GB" dirty="0"/>
              <a:t>Sew different resolution grids together</a:t>
            </a:r>
          </a:p>
          <a:p>
            <a:r>
              <a:rPr lang="en-GB" dirty="0"/>
              <a:t>Ruled out during preproduction</a:t>
            </a:r>
          </a:p>
          <a:p>
            <a:r>
              <a:rPr lang="en-GB" dirty="0"/>
              <a:t>Future work: proper comparison</a:t>
            </a:r>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543536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a:bodyPr>
          <a:lstStyle/>
          <a:p>
            <a:r>
              <a:rPr lang="en-GB" dirty="0"/>
              <a:t>Mystery Project X</a:t>
            </a:r>
          </a:p>
          <a:p>
            <a:r>
              <a:rPr lang="en-GB" dirty="0"/>
              <a:t>Built a self contained part of the game</a:t>
            </a:r>
          </a:p>
          <a:p>
            <a:r>
              <a:rPr lang="en-GB" dirty="0"/>
              <a:t>Includes a virtual ocean</a:t>
            </a:r>
          </a:p>
          <a:p>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58831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3"/>
          <a:stretch>
            <a:fillRect/>
          </a:stretch>
        </p:blipFill>
        <p:spPr>
          <a:xfrm>
            <a:off x="4994349" y="1733959"/>
            <a:ext cx="3394075" cy="3394075"/>
          </a:xfrm>
          <a:prstGeom prst="rect">
            <a:avLst/>
          </a:prstGeom>
        </p:spPr>
      </p:pic>
      <p:sp>
        <p:nvSpPr>
          <p:cNvPr id="2" name="Title 1"/>
          <p:cNvSpPr>
            <a:spLocks noGrp="1"/>
          </p:cNvSpPr>
          <p:nvPr>
            <p:ph type="title"/>
          </p:nvPr>
        </p:nvSpPr>
        <p:spPr/>
        <p:txBody>
          <a:bodyPr/>
          <a:lstStyle/>
          <a:p>
            <a:r>
              <a:rPr lang="en-GB" dirty="0"/>
              <a:t>Meshing / Projected grid</a:t>
            </a:r>
          </a:p>
        </p:txBody>
      </p:sp>
      <p:sp>
        <p:nvSpPr>
          <p:cNvPr id="6" name="Content Placeholder 5"/>
          <p:cNvSpPr>
            <a:spLocks noGrp="1"/>
          </p:cNvSpPr>
          <p:nvPr>
            <p:ph sz="half" idx="2"/>
          </p:nvPr>
        </p:nvSpPr>
        <p:spPr>
          <a:xfrm>
            <a:off x="4648200" y="1334468"/>
            <a:ext cx="4038600" cy="3394472"/>
          </a:xfrm>
        </p:spPr>
        <p:txBody>
          <a:bodyPr>
            <a:normAutofit lnSpcReduction="10000"/>
          </a:bodyPr>
          <a:lstStyle/>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World</a:t>
            </a:r>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
        <p:nvSpPr>
          <p:cNvPr id="7" name="Content Placeholder 6"/>
          <p:cNvSpPr>
            <a:spLocks noGrp="1"/>
          </p:cNvSpPr>
          <p:nvPr>
            <p:ph sz="half" idx="1"/>
          </p:nvPr>
        </p:nvSpPr>
        <p:spPr>
          <a:xfrm>
            <a:off x="457200" y="1334468"/>
            <a:ext cx="4038600" cy="3394472"/>
          </a:xfrm>
        </p:spPr>
        <p:txBody>
          <a:bodyPr>
            <a:normAutofit lnSpcReduction="10000"/>
          </a:bodyPr>
          <a:lstStyle/>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Screen</a:t>
            </a:r>
          </a:p>
        </p:txBody>
      </p:sp>
      <p:grpSp>
        <p:nvGrpSpPr>
          <p:cNvPr id="3" name="Group 2"/>
          <p:cNvGrpSpPr/>
          <p:nvPr/>
        </p:nvGrpSpPr>
        <p:grpSpPr>
          <a:xfrm>
            <a:off x="1413593" y="1733959"/>
            <a:ext cx="2232248" cy="2232496"/>
            <a:chOff x="1413593" y="1599642"/>
            <a:chExt cx="2232248" cy="2232496"/>
          </a:xfrm>
        </p:grpSpPr>
        <p:sp>
          <p:nvSpPr>
            <p:cNvPr id="9" name="Rectangle 8"/>
            <p:cNvSpPr/>
            <p:nvPr/>
          </p:nvSpPr>
          <p:spPr>
            <a:xfrm>
              <a:off x="1413593" y="1599642"/>
              <a:ext cx="2232248" cy="223249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9" idx="1"/>
              <a:endCxn id="9" idx="3"/>
            </p:cNvCxnSpPr>
            <p:nvPr/>
          </p:nvCxnSpPr>
          <p:spPr>
            <a:xfrm>
              <a:off x="1413593" y="2715890"/>
              <a:ext cx="2232248" cy="0"/>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13593" y="2967794"/>
              <a:ext cx="2232248" cy="0"/>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1"/>
            </p:cNvCxnSpPr>
            <p:nvPr/>
          </p:nvCxnSpPr>
          <p:spPr>
            <a:xfrm flipV="1">
              <a:off x="1413593" y="2715890"/>
              <a:ext cx="0" cy="1116248"/>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13593" y="3255826"/>
              <a:ext cx="2232248" cy="0"/>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9" idx="3"/>
            </p:cNvCxnSpPr>
            <p:nvPr/>
          </p:nvCxnSpPr>
          <p:spPr>
            <a:xfrm flipV="1">
              <a:off x="3645841" y="2715890"/>
              <a:ext cx="0" cy="1116248"/>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13593" y="3543858"/>
              <a:ext cx="2232248" cy="0"/>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413593" y="3832138"/>
              <a:ext cx="2232248" cy="0"/>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529717" y="2715890"/>
              <a:ext cx="0" cy="1116248"/>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979712" y="2715642"/>
              <a:ext cx="0" cy="1116248"/>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059832" y="2715642"/>
              <a:ext cx="0" cy="1116248"/>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807804" y="2715890"/>
              <a:ext cx="0" cy="1116248"/>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347864" y="2715642"/>
              <a:ext cx="0" cy="1116248"/>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2267744" y="2715642"/>
              <a:ext cx="0" cy="1116248"/>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691680" y="2715642"/>
              <a:ext cx="0" cy="1116248"/>
            </a:xfrm>
            <a:prstGeom prst="line">
              <a:avLst/>
            </a:prstGeom>
            <a:ln w="254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2" name="Content Placeholder 2"/>
          <p:cNvSpPr txBox="1">
            <a:spLocks/>
          </p:cNvSpPr>
          <p:nvPr/>
        </p:nvSpPr>
        <p:spPr>
          <a:xfrm>
            <a:off x="457200" y="1023578"/>
            <a:ext cx="8229600"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10000"/>
                  </a:schemeClr>
                </a:solidFill>
                <a:latin typeface="Estrangelo Edessa" pitchFamily="66" charset="0"/>
                <a:ea typeface="+mn-ea"/>
                <a:cs typeface="Estrangelo Edessa" pitchFamily="66" charset="0"/>
              </a:defRPr>
            </a:lvl1pPr>
            <a:lvl2pPr marL="742950" indent="-285750" algn="l" defTabSz="914400" rtl="0" eaLnBrk="1" latinLnBrk="0" hangingPunct="1">
              <a:spcBef>
                <a:spcPct val="20000"/>
              </a:spcBef>
              <a:buFont typeface="Arial" pitchFamily="34" charset="0"/>
              <a:buChar char="–"/>
              <a:defRPr sz="2400" kern="1200">
                <a:solidFill>
                  <a:schemeClr val="accent1">
                    <a:lumMod val="10000"/>
                  </a:schemeClr>
                </a:solidFill>
                <a:latin typeface="Estrangelo Edessa" pitchFamily="66" charset="0"/>
                <a:ea typeface="+mn-ea"/>
                <a:cs typeface="Estrangelo Edessa" pitchFamily="66" charset="0"/>
              </a:defRPr>
            </a:lvl2pPr>
            <a:lvl3pPr marL="1143000" indent="-228600" algn="l" defTabSz="914400" rtl="0" eaLnBrk="1" latinLnBrk="0" hangingPunct="1">
              <a:spcBef>
                <a:spcPct val="20000"/>
              </a:spcBef>
              <a:buFont typeface="Arial" pitchFamily="34" charset="0"/>
              <a:buChar char="•"/>
              <a:defRPr sz="2000" kern="1200">
                <a:solidFill>
                  <a:schemeClr val="accent1">
                    <a:lumMod val="10000"/>
                  </a:schemeClr>
                </a:solidFill>
                <a:latin typeface="Estrangelo Edessa" pitchFamily="66" charset="0"/>
                <a:ea typeface="+mn-ea"/>
                <a:cs typeface="Estrangelo Edessa" pitchFamily="66" charset="0"/>
              </a:defRPr>
            </a:lvl3pPr>
            <a:lvl4pPr marL="1600200" indent="-228600" algn="l" defTabSz="914400" rtl="0" eaLnBrk="1" latinLnBrk="0" hangingPunct="1">
              <a:spcBef>
                <a:spcPct val="20000"/>
              </a:spcBef>
              <a:buFont typeface="Arial" pitchFamily="34" charset="0"/>
              <a:buChar char="–"/>
              <a:defRPr sz="1800" kern="1200">
                <a:solidFill>
                  <a:schemeClr val="accent1">
                    <a:lumMod val="10000"/>
                  </a:schemeClr>
                </a:solidFill>
                <a:latin typeface="Estrangelo Edessa" pitchFamily="66" charset="0"/>
                <a:ea typeface="+mn-ea"/>
                <a:cs typeface="Estrangelo Edessa" pitchFamily="66" charset="0"/>
              </a:defRPr>
            </a:lvl4pPr>
            <a:lvl5pPr marL="2057400" indent="-228600" algn="l" defTabSz="914400" rtl="0" eaLnBrk="1" latinLnBrk="0" hangingPunct="1">
              <a:spcBef>
                <a:spcPct val="20000"/>
              </a:spcBef>
              <a:buFont typeface="Arial" pitchFamily="34" charset="0"/>
              <a:buChar char="»"/>
              <a:defRPr sz="1800" kern="1200">
                <a:solidFill>
                  <a:schemeClr val="accent1">
                    <a:lumMod val="10000"/>
                  </a:schemeClr>
                </a:solidFill>
                <a:latin typeface="Estrangelo Edessa" pitchFamily="66" charset="0"/>
                <a:ea typeface="+mn-ea"/>
                <a:cs typeface="Estrangelo Edessa" pitchFamily="66"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GB" dirty="0"/>
              <a:t>Introduced by [Hinsinger2002]</a:t>
            </a:r>
          </a:p>
        </p:txBody>
      </p:sp>
    </p:spTree>
    <p:extLst>
      <p:ext uri="{BB962C8B-B14F-4D97-AF65-F5344CB8AC3E}">
        <p14:creationId xmlns:p14="http://schemas.microsoft.com/office/powerpoint/2010/main" val="3016695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Projected grid</a:t>
            </a:r>
          </a:p>
        </p:txBody>
      </p:sp>
      <p:sp>
        <p:nvSpPr>
          <p:cNvPr id="3" name="Content Placeholder 2"/>
          <p:cNvSpPr>
            <a:spLocks noGrp="1"/>
          </p:cNvSpPr>
          <p:nvPr>
            <p:ph idx="1"/>
          </p:nvPr>
        </p:nvSpPr>
        <p:spPr/>
        <p:txBody>
          <a:bodyPr/>
          <a:lstStyle/>
          <a:p>
            <a:r>
              <a:rPr lang="en-GB" dirty="0"/>
              <a:t>Simple and cheap</a:t>
            </a:r>
          </a:p>
          <a:p>
            <a:r>
              <a:rPr lang="en-GB" dirty="0"/>
              <a:t>View adaptive</a:t>
            </a:r>
          </a:p>
          <a:p>
            <a:r>
              <a:rPr lang="en-GB" dirty="0" err="1"/>
              <a:t>Verts</a:t>
            </a:r>
            <a:r>
              <a:rPr lang="en-GB" dirty="0"/>
              <a:t> move with camera</a:t>
            </a:r>
          </a:p>
          <a:p>
            <a:pPr lvl="1"/>
            <a:r>
              <a:rPr lang="en-GB" dirty="0"/>
              <a:t>Interpolation error becomes animated and noticeable</a:t>
            </a:r>
          </a:p>
          <a:p>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14350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Projected grid</a:t>
            </a:r>
          </a:p>
        </p:txBody>
      </p:sp>
      <p:pic>
        <p:nvPicPr>
          <p:cNvPr id="7" name="interp_error2.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2211388"/>
            <a:ext cx="8229600" cy="1371600"/>
          </a:xfrm>
        </p:spPr>
      </p:pic>
    </p:spTree>
    <p:extLst>
      <p:ext uri="{BB962C8B-B14F-4D97-AF65-F5344CB8AC3E}">
        <p14:creationId xmlns:p14="http://schemas.microsoft.com/office/powerpoint/2010/main" val="260191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just_waves_c.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267" cy="5143500"/>
          </a:xfrm>
        </p:spPr>
      </p:pic>
    </p:spTree>
    <p:extLst>
      <p:ext uri="{BB962C8B-B14F-4D97-AF65-F5344CB8AC3E}">
        <p14:creationId xmlns:p14="http://schemas.microsoft.com/office/powerpoint/2010/main" val="132840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just_waves_c.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267" cy="5143500"/>
          </a:xfrm>
        </p:spPr>
      </p:pic>
    </p:spTree>
    <p:extLst>
      <p:ext uri="{BB962C8B-B14F-4D97-AF65-F5344CB8AC3E}">
        <p14:creationId xmlns:p14="http://schemas.microsoft.com/office/powerpoint/2010/main" val="172209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just_waves_c.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267" cy="5143500"/>
          </a:xfrm>
        </p:spPr>
      </p:pic>
    </p:spTree>
    <p:extLst>
      <p:ext uri="{BB962C8B-B14F-4D97-AF65-F5344CB8AC3E}">
        <p14:creationId xmlns:p14="http://schemas.microsoft.com/office/powerpoint/2010/main" val="390805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Projected grid</a:t>
            </a:r>
          </a:p>
        </p:txBody>
      </p:sp>
      <p:sp>
        <p:nvSpPr>
          <p:cNvPr id="3" name="Content Placeholder 2"/>
          <p:cNvSpPr>
            <a:spLocks noGrp="1"/>
          </p:cNvSpPr>
          <p:nvPr>
            <p:ph idx="1"/>
          </p:nvPr>
        </p:nvSpPr>
        <p:spPr/>
        <p:txBody>
          <a:bodyPr/>
          <a:lstStyle/>
          <a:p>
            <a:r>
              <a:rPr lang="en-GB" dirty="0"/>
              <a:t>If we can keep </a:t>
            </a:r>
            <a:r>
              <a:rPr lang="en-GB" dirty="0" err="1"/>
              <a:t>verts</a:t>
            </a:r>
            <a:r>
              <a:rPr lang="en-GB" dirty="0"/>
              <a:t> stationary, we can freeze interpolation error</a:t>
            </a:r>
          </a:p>
          <a:p>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427143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sp>
        <p:nvSpPr>
          <p:cNvPr id="4" name="Content Placeholder 3"/>
          <p:cNvSpPr>
            <a:spLocks noGrp="1"/>
          </p:cNvSpPr>
          <p:nvPr>
            <p:ph idx="1"/>
          </p:nvPr>
        </p:nvSpPr>
        <p:spPr/>
        <p:txBody>
          <a:bodyPr/>
          <a:lstStyle/>
          <a:p>
            <a:r>
              <a:rPr lang="en-GB" dirty="0"/>
              <a:t>We introduce Polar Meshing</a:t>
            </a:r>
          </a:p>
          <a:p>
            <a:r>
              <a:rPr lang="en-GB" dirty="0"/>
              <a:t>Aims to keep vertices stationary in world space</a:t>
            </a:r>
          </a:p>
          <a:p>
            <a:endParaRPr lang="en-GB" dirty="0"/>
          </a:p>
        </p:txBody>
      </p:sp>
    </p:spTree>
    <p:extLst>
      <p:ext uri="{BB962C8B-B14F-4D97-AF65-F5344CB8AC3E}">
        <p14:creationId xmlns:p14="http://schemas.microsoft.com/office/powerpoint/2010/main" val="1871036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r>
              <a:rPr lang="en-GB" dirty="0"/>
              <a:t>Rotation</a:t>
            </a:r>
          </a:p>
          <a:p>
            <a:endParaRPr lang="en-GB" dirty="0"/>
          </a:p>
        </p:txBody>
      </p:sp>
      <p:pic>
        <p:nvPicPr>
          <p:cNvPr id="5" name="Rot_Normal.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27153" y="1851670"/>
            <a:ext cx="3089695" cy="3089695"/>
          </a:xfrm>
          <a:prstGeom prst="rect">
            <a:avLst/>
          </a:prstGeom>
          <a:effectLst/>
        </p:spPr>
      </p:pic>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85426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r>
              <a:rPr lang="en-GB" dirty="0"/>
              <a:t>Rotation</a:t>
            </a:r>
          </a:p>
          <a:p>
            <a:endParaRPr lang="en-GB" dirty="0"/>
          </a:p>
        </p:txBody>
      </p:sp>
      <p:pic>
        <p:nvPicPr>
          <p:cNvPr id="1027" name="Picture 3"/>
          <p:cNvPicPr>
            <a:picLocks noChangeAspect="1" noChangeArrowheads="1"/>
          </p:cNvPicPr>
          <p:nvPr/>
        </p:nvPicPr>
        <p:blipFill>
          <a:blip r:embed="rId2"/>
          <a:stretch>
            <a:fillRect/>
          </a:stretch>
        </p:blipFill>
        <p:spPr bwMode="auto">
          <a:xfrm>
            <a:off x="3027600" y="1851670"/>
            <a:ext cx="3088800" cy="30888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148151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Demos</a:t>
            </a:r>
          </a:p>
        </p:txBody>
      </p:sp>
      <p:pic>
        <p:nvPicPr>
          <p:cNvPr id="5" name="nice_over_waves_c.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508" cy="5143636"/>
          </a:xfrm>
        </p:spPr>
      </p:pic>
    </p:spTree>
    <p:extLst>
      <p:ext uri="{BB962C8B-B14F-4D97-AF65-F5344CB8AC3E}">
        <p14:creationId xmlns:p14="http://schemas.microsoft.com/office/powerpoint/2010/main" val="383502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9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r>
              <a:rPr lang="en-GB" dirty="0"/>
              <a:t>Rotation</a:t>
            </a:r>
          </a:p>
          <a:p>
            <a:endParaRPr lang="en-GB" dirty="0"/>
          </a:p>
        </p:txBody>
      </p:sp>
      <p:pic>
        <p:nvPicPr>
          <p:cNvPr id="1026" name="Picture 2"/>
          <p:cNvPicPr>
            <a:picLocks noChangeAspect="1" noChangeArrowheads="1"/>
          </p:cNvPicPr>
          <p:nvPr/>
        </p:nvPicPr>
        <p:blipFill>
          <a:blip r:embed="rId3"/>
          <a:stretch>
            <a:fillRect/>
          </a:stretch>
        </p:blipFill>
        <p:spPr bwMode="auto">
          <a:xfrm>
            <a:off x="3027601" y="1851670"/>
            <a:ext cx="3088799" cy="308879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768555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r>
              <a:rPr lang="en-GB" dirty="0"/>
              <a:t>Change shape to match </a:t>
            </a:r>
            <a:r>
              <a:rPr lang="en-GB" dirty="0" err="1"/>
              <a:t>vert</a:t>
            </a:r>
            <a:r>
              <a:rPr lang="en-GB" dirty="0"/>
              <a:t> flow</a:t>
            </a:r>
          </a:p>
        </p:txBody>
      </p:sp>
      <p:pic>
        <p:nvPicPr>
          <p:cNvPr id="1026" name="Picture 2"/>
          <p:cNvPicPr>
            <a:picLocks noChangeAspect="1" noChangeArrowheads="1"/>
          </p:cNvPicPr>
          <p:nvPr/>
        </p:nvPicPr>
        <p:blipFill>
          <a:blip r:embed="rId3"/>
          <a:stretch>
            <a:fillRect/>
          </a:stretch>
        </p:blipFill>
        <p:spPr bwMode="auto">
          <a:xfrm>
            <a:off x="3027601" y="1851670"/>
            <a:ext cx="3088799" cy="308879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471704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r>
              <a:rPr lang="en-GB" dirty="0"/>
              <a:t>Snap rotation</a:t>
            </a:r>
          </a:p>
          <a:p>
            <a:endParaRPr lang="en-GB" dirty="0"/>
          </a:p>
        </p:txBody>
      </p:sp>
      <p:pic>
        <p:nvPicPr>
          <p:cNvPr id="1026" name="Picture 2"/>
          <p:cNvPicPr>
            <a:picLocks noChangeAspect="1" noChangeArrowheads="1"/>
          </p:cNvPicPr>
          <p:nvPr/>
        </p:nvPicPr>
        <p:blipFill>
          <a:blip r:embed="rId3"/>
          <a:stretch>
            <a:fillRect/>
          </a:stretch>
        </p:blipFill>
        <p:spPr bwMode="auto">
          <a:xfrm>
            <a:off x="3027601" y="1851670"/>
            <a:ext cx="3088799" cy="308879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712391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pic>
        <p:nvPicPr>
          <p:cNvPr id="4" name="Rot_Snap_1024.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027600" y="1850400"/>
            <a:ext cx="3088800" cy="3088800"/>
          </a:xfrm>
        </p:spPr>
      </p:pic>
      <p:sp>
        <p:nvSpPr>
          <p:cNvPr id="5" name="Down Arrow 4"/>
          <p:cNvSpPr/>
          <p:nvPr/>
        </p:nvSpPr>
        <p:spPr>
          <a:xfrm rot="5400000">
            <a:off x="6138174" y="2913788"/>
            <a:ext cx="540060" cy="720080"/>
          </a:xfrm>
          <a:prstGeom prst="downArrow">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Content Placeholder 2"/>
          <p:cNvSpPr txBox="1">
            <a:spLocks/>
          </p:cNvSpPr>
          <p:nvPr/>
        </p:nvSpPr>
        <p:spPr>
          <a:xfrm>
            <a:off x="457200" y="1200151"/>
            <a:ext cx="8229600"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accent1">
                    <a:lumMod val="10000"/>
                  </a:schemeClr>
                </a:solidFill>
                <a:latin typeface="Estrangelo Edessa" pitchFamily="66" charset="0"/>
                <a:ea typeface="+mn-ea"/>
                <a:cs typeface="Estrangelo Edessa" pitchFamily="66" charset="0"/>
              </a:defRPr>
            </a:lvl1pPr>
            <a:lvl2pPr marL="742950" indent="-285750" algn="l" defTabSz="914400" rtl="0" eaLnBrk="1" latinLnBrk="0" hangingPunct="1">
              <a:spcBef>
                <a:spcPct val="20000"/>
              </a:spcBef>
              <a:buFont typeface="Arial" pitchFamily="34" charset="0"/>
              <a:buChar char="–"/>
              <a:defRPr sz="2800" kern="1200">
                <a:solidFill>
                  <a:schemeClr val="accent1">
                    <a:lumMod val="10000"/>
                  </a:schemeClr>
                </a:solidFill>
                <a:latin typeface="Estrangelo Edessa" pitchFamily="66" charset="0"/>
                <a:ea typeface="+mn-ea"/>
                <a:cs typeface="Estrangelo Edessa" pitchFamily="66" charset="0"/>
              </a:defRPr>
            </a:lvl2pPr>
            <a:lvl3pPr marL="1143000" indent="-228600" algn="l" defTabSz="914400" rtl="0" eaLnBrk="1" latinLnBrk="0" hangingPunct="1">
              <a:spcBef>
                <a:spcPct val="20000"/>
              </a:spcBef>
              <a:buFont typeface="Arial" pitchFamily="34" charset="0"/>
              <a:buChar char="•"/>
              <a:defRPr sz="2400" kern="1200">
                <a:solidFill>
                  <a:schemeClr val="accent1">
                    <a:lumMod val="10000"/>
                  </a:schemeClr>
                </a:solidFill>
                <a:latin typeface="Estrangelo Edessa" pitchFamily="66" charset="0"/>
                <a:ea typeface="+mn-ea"/>
                <a:cs typeface="Estrangelo Edessa" pitchFamily="66" charset="0"/>
              </a:defRPr>
            </a:lvl3pPr>
            <a:lvl4pPr marL="1600200" indent="-228600" algn="l" defTabSz="914400" rtl="0" eaLnBrk="1" latinLnBrk="0" hangingPunct="1">
              <a:spcBef>
                <a:spcPct val="20000"/>
              </a:spcBef>
              <a:buFont typeface="Arial" pitchFamily="34" charset="0"/>
              <a:buChar char="–"/>
              <a:defRPr sz="2000" kern="1200">
                <a:solidFill>
                  <a:schemeClr val="accent1">
                    <a:lumMod val="10000"/>
                  </a:schemeClr>
                </a:solidFill>
                <a:latin typeface="Estrangelo Edessa" pitchFamily="66" charset="0"/>
                <a:ea typeface="+mn-ea"/>
                <a:cs typeface="Estrangelo Edessa" pitchFamily="66" charset="0"/>
              </a:defRPr>
            </a:lvl4pPr>
            <a:lvl5pPr marL="2057400" indent="-228600" algn="l" defTabSz="914400" rtl="0" eaLnBrk="1" latinLnBrk="0" hangingPunct="1">
              <a:spcBef>
                <a:spcPct val="20000"/>
              </a:spcBef>
              <a:buFont typeface="Arial" pitchFamily="34" charset="0"/>
              <a:buChar char="»"/>
              <a:defRPr sz="2000" kern="1200">
                <a:solidFill>
                  <a:schemeClr val="accent1">
                    <a:lumMod val="10000"/>
                  </a:schemeClr>
                </a:solidFill>
                <a:latin typeface="Estrangelo Edessa" pitchFamily="66" charset="0"/>
                <a:ea typeface="+mn-ea"/>
                <a:cs typeface="Estrangelo Edessa" pitchFamily="66"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err="1"/>
              <a:t>Vert</a:t>
            </a:r>
            <a:r>
              <a:rPr lang="en-GB" dirty="0"/>
              <a:t> movement eliminated</a:t>
            </a:r>
          </a:p>
          <a:p>
            <a:endParaRPr lang="en-GB" dirty="0"/>
          </a:p>
        </p:txBody>
      </p:sp>
      <p:sp>
        <p:nvSpPr>
          <p:cNvPr id="3" name="Footer Placeholder 2"/>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15143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4"/>
                </p:tgtEl>
              </p:cMediaNode>
            </p:video>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just_waves_c.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267" cy="5143500"/>
          </a:xfrm>
        </p:spPr>
      </p:pic>
    </p:spTree>
    <p:extLst>
      <p:ext uri="{BB962C8B-B14F-4D97-AF65-F5344CB8AC3E}">
        <p14:creationId xmlns:p14="http://schemas.microsoft.com/office/powerpoint/2010/main" val="369242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just_waves_c.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267" cy="5143500"/>
          </a:xfrm>
        </p:spPr>
      </p:pic>
    </p:spTree>
    <p:extLst>
      <p:ext uri="{BB962C8B-B14F-4D97-AF65-F5344CB8AC3E}">
        <p14:creationId xmlns:p14="http://schemas.microsoft.com/office/powerpoint/2010/main" val="364642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a:xfrm>
            <a:off x="457200" y="1200151"/>
            <a:ext cx="8229600" cy="3394472"/>
          </a:xfrm>
        </p:spPr>
        <p:txBody>
          <a:bodyPr/>
          <a:lstStyle/>
          <a:p>
            <a:r>
              <a:rPr lang="en-GB" dirty="0"/>
              <a:t>Forwards motion</a:t>
            </a:r>
          </a:p>
          <a:p>
            <a:endParaRPr lang="en-GB" dirty="0"/>
          </a:p>
        </p:txBody>
      </p:sp>
      <p:pic>
        <p:nvPicPr>
          <p:cNvPr id="4" name="Forward_ConstSpee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67998" y="2499742"/>
            <a:ext cx="4608004" cy="2304002"/>
          </a:xfrm>
          <a:prstGeom prst="rect">
            <a:avLst/>
          </a:prstGeom>
        </p:spPr>
      </p:pic>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99990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r>
              <a:rPr lang="en-GB" dirty="0"/>
              <a:t>Move </a:t>
            </a:r>
            <a:r>
              <a:rPr lang="en-GB" dirty="0" err="1"/>
              <a:t>vert</a:t>
            </a:r>
            <a:r>
              <a:rPr lang="en-GB" dirty="0"/>
              <a:t> rings inwards</a:t>
            </a:r>
          </a:p>
          <a:p>
            <a:endParaRPr lang="en-GB" dirty="0"/>
          </a:p>
        </p:txBody>
      </p:sp>
      <p:pic>
        <p:nvPicPr>
          <p:cNvPr id="4" name="Forward_ConstSpee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67998" y="2499742"/>
            <a:ext cx="4608004" cy="2304002"/>
          </a:xfrm>
          <a:prstGeom prst="rect">
            <a:avLst/>
          </a:prstGeom>
        </p:spPr>
      </p:pic>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405839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GB" dirty="0"/>
              <a:t>Adaptive tessellation</a:t>
            </a:r>
          </a:p>
          <a:p>
            <a:endParaRPr lang="en-GB" dirty="0"/>
          </a:p>
          <a:p>
            <a:endParaRPr lang="en-GB" dirty="0"/>
          </a:p>
          <a:p>
            <a:endParaRPr lang="en-GB" dirty="0"/>
          </a:p>
          <a:p>
            <a:endParaRPr lang="en-GB" dirty="0"/>
          </a:p>
          <a:p>
            <a:r>
              <a:rPr lang="en-GB" dirty="0"/>
              <a:t>How to organise split/merge events?</a:t>
            </a:r>
          </a:p>
        </p:txBody>
      </p:sp>
      <p:sp>
        <p:nvSpPr>
          <p:cNvPr id="2" name="Title 1"/>
          <p:cNvSpPr>
            <a:spLocks noGrp="1"/>
          </p:cNvSpPr>
          <p:nvPr>
            <p:ph type="title"/>
          </p:nvPr>
        </p:nvSpPr>
        <p:spPr/>
        <p:txBody>
          <a:bodyPr/>
          <a:lstStyle/>
          <a:p>
            <a:r>
              <a:rPr lang="en-GB" dirty="0"/>
              <a:t>Meshing / Polar Meshing</a:t>
            </a:r>
          </a:p>
        </p:txBody>
      </p:sp>
      <p:pic>
        <p:nvPicPr>
          <p:cNvPr id="1026" name="Picture 2" descr="C:\Users\huw\Documents\Infinity\oceanresearch\SIGGRAPH2013\shared\ey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25" y="2086684"/>
            <a:ext cx="223640" cy="223638"/>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755576" y="2103698"/>
            <a:ext cx="252028" cy="180020"/>
          </a:xfrm>
          <a:prstGeom prst="rightArrow">
            <a:avLst/>
          </a:prstGeom>
          <a:solidFill>
            <a:srgbClr val="FF0000"/>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p:cNvGrpSpPr/>
          <p:nvPr/>
        </p:nvGrpSpPr>
        <p:grpSpPr>
          <a:xfrm>
            <a:off x="827584" y="2134856"/>
            <a:ext cx="7560840" cy="1336994"/>
            <a:chOff x="827584" y="2134856"/>
            <a:chExt cx="7560840" cy="1336994"/>
          </a:xfrm>
        </p:grpSpPr>
        <p:cxnSp>
          <p:nvCxnSpPr>
            <p:cNvPr id="27" name="Straight Connector 26"/>
            <p:cNvCxnSpPr>
              <a:stCxn id="6" idx="7"/>
            </p:cNvCxnSpPr>
            <p:nvPr/>
          </p:nvCxnSpPr>
          <p:spPr>
            <a:xfrm flipH="1">
              <a:off x="3599892" y="2134856"/>
              <a:ext cx="333677" cy="5089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27584" y="2216505"/>
              <a:ext cx="7560840" cy="1255345"/>
              <a:chOff x="827584" y="2216505"/>
              <a:chExt cx="7560840" cy="1255345"/>
            </a:xfrm>
          </p:grpSpPr>
          <p:cxnSp>
            <p:nvCxnSpPr>
              <p:cNvPr id="15" name="Straight Connector 14"/>
              <p:cNvCxnSpPr/>
              <p:nvPr/>
            </p:nvCxnSpPr>
            <p:spPr>
              <a:xfrm flipH="1">
                <a:off x="899592" y="2239302"/>
                <a:ext cx="558060" cy="1160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763688" y="2239302"/>
                <a:ext cx="738080" cy="1160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699792" y="2643758"/>
                <a:ext cx="900100" cy="73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518884" y="2643758"/>
                <a:ext cx="81008" cy="75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004048" y="2216505"/>
                <a:ext cx="810088" cy="1165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6984268" y="2239302"/>
                <a:ext cx="1404156" cy="1142538"/>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827584" y="3291830"/>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1691680" y="3291830"/>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2591780" y="3291830"/>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4896036" y="3291830"/>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6876256" y="3288165"/>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3419872" y="3291830"/>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8" name="Group 17"/>
          <p:cNvGrpSpPr/>
          <p:nvPr/>
        </p:nvGrpSpPr>
        <p:grpSpPr>
          <a:xfrm>
            <a:off x="1367644" y="2108493"/>
            <a:ext cx="7092788" cy="220819"/>
            <a:chOff x="1367644" y="2108493"/>
            <a:chExt cx="7092788" cy="220819"/>
          </a:xfrm>
        </p:grpSpPr>
        <p:sp>
          <p:nvSpPr>
            <p:cNvPr id="4" name="Oval 3"/>
            <p:cNvSpPr/>
            <p:nvPr/>
          </p:nvSpPr>
          <p:spPr>
            <a:xfrm>
              <a:off x="1367644" y="2108493"/>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2411760" y="2108493"/>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779912" y="2108493"/>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5724128" y="2108493"/>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8280412" y="2149292"/>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Footer Placeholder 13"/>
          <p:cNvSpPr>
            <a:spLocks noGrp="1"/>
          </p:cNvSpPr>
          <p:nvPr>
            <p:ph type="ftr" sz="quarter" idx="11"/>
          </p:nvPr>
        </p:nvSpPr>
        <p:spPr/>
        <p:txBody>
          <a:bodyPr/>
          <a:lstStyle/>
          <a:p>
            <a:r>
              <a:rPr lang="en-GB"/>
              <a:t>Advances in Real-Time Rendering course, Siggraph 2013</a:t>
            </a:r>
            <a:endParaRPr lang="en-GB" dirty="0"/>
          </a:p>
        </p:txBody>
      </p:sp>
      <p:grpSp>
        <p:nvGrpSpPr>
          <p:cNvPr id="24" name="Group 23"/>
          <p:cNvGrpSpPr/>
          <p:nvPr/>
        </p:nvGrpSpPr>
        <p:grpSpPr>
          <a:xfrm>
            <a:off x="2591780" y="2108493"/>
            <a:ext cx="1374286" cy="1368203"/>
            <a:chOff x="2591780" y="2108493"/>
            <a:chExt cx="1374286" cy="1368203"/>
          </a:xfrm>
          <a:effectLst>
            <a:glow rad="63500">
              <a:srgbClr val="FF0000">
                <a:alpha val="46000"/>
              </a:srgbClr>
            </a:glow>
          </a:effectLst>
        </p:grpSpPr>
        <p:cxnSp>
          <p:nvCxnSpPr>
            <p:cNvPr id="33" name="Straight Connector 32"/>
            <p:cNvCxnSpPr/>
            <p:nvPr/>
          </p:nvCxnSpPr>
          <p:spPr>
            <a:xfrm flipH="1">
              <a:off x="3599892" y="2139702"/>
              <a:ext cx="333677" cy="508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699792" y="2648604"/>
              <a:ext cx="900100" cy="73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3518884" y="2648604"/>
              <a:ext cx="81008" cy="756084"/>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2591780" y="3296676"/>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a:off x="3419872" y="3296676"/>
              <a:ext cx="180020" cy="180020"/>
            </a:xfrm>
            <a:prstGeom prst="ellipse">
              <a:avLst/>
            </a:prstGeom>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a:off x="3786046" y="2108493"/>
              <a:ext cx="180020" cy="180020"/>
            </a:xfrm>
            <a:prstGeom prst="ellipse">
              <a:avLst/>
            </a:prstGeom>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39695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pic>
        <p:nvPicPr>
          <p:cNvPr id="5" name="Content Placeholder 4"/>
          <p:cNvPicPr>
            <a:picLocks noGrp="1" noChangeAspect="1"/>
          </p:cNvPicPr>
          <p:nvPr>
            <p:ph idx="1"/>
          </p:nvPr>
        </p:nvPicPr>
        <p:blipFill>
          <a:blip r:embed="rId3"/>
          <a:stretch>
            <a:fillRect/>
          </a:stretch>
        </p:blipFill>
        <p:spPr>
          <a:xfrm>
            <a:off x="1836000" y="1994400"/>
            <a:ext cx="5472000" cy="2736000"/>
          </a:xfrm>
        </p:spPr>
      </p:pic>
    </p:spTree>
    <p:extLst>
      <p:ext uri="{BB962C8B-B14F-4D97-AF65-F5344CB8AC3E}">
        <p14:creationId xmlns:p14="http://schemas.microsoft.com/office/powerpoint/2010/main" val="4206032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Introduction</a:t>
            </a:r>
          </a:p>
        </p:txBody>
      </p:sp>
      <p:sp>
        <p:nvSpPr>
          <p:cNvPr id="4" name="Content Placeholder 3"/>
          <p:cNvSpPr>
            <a:spLocks noGrp="1"/>
          </p:cNvSpPr>
          <p:nvPr>
            <p:ph idx="1"/>
          </p:nvPr>
        </p:nvSpPr>
        <p:spPr/>
        <p:txBody>
          <a:bodyPr>
            <a:normAutofit fontScale="92500"/>
          </a:bodyPr>
          <a:lstStyle/>
          <a:p>
            <a:r>
              <a:rPr lang="en-GB" dirty="0"/>
              <a:t>Seamless experience across land and sea</a:t>
            </a:r>
          </a:p>
          <a:p>
            <a:r>
              <a:rPr lang="en-GB" dirty="0"/>
              <a:t>Ocean is both a play space and a back drop</a:t>
            </a:r>
          </a:p>
          <a:p>
            <a:pPr lvl="1"/>
            <a:r>
              <a:rPr lang="en-GB" dirty="0"/>
              <a:t>Various art and design goals</a:t>
            </a:r>
          </a:p>
          <a:p>
            <a:r>
              <a:rPr lang="en-GB" dirty="0"/>
              <a:t>8 month development</a:t>
            </a:r>
          </a:p>
          <a:p>
            <a:r>
              <a:rPr lang="en-GB" dirty="0"/>
              <a:t>Shipping platforms: Xbox 360, PS3, Wii</a:t>
            </a:r>
          </a:p>
        </p:txBody>
      </p:sp>
    </p:spTree>
    <p:extLst>
      <p:ext uri="{BB962C8B-B14F-4D97-AF65-F5344CB8AC3E}">
        <p14:creationId xmlns:p14="http://schemas.microsoft.com/office/powerpoint/2010/main" val="23897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pic>
        <p:nvPicPr>
          <p:cNvPr id="5" name="Content Placeholder 4"/>
          <p:cNvPicPr>
            <a:picLocks noGrp="1" noChangeAspect="1"/>
          </p:cNvPicPr>
          <p:nvPr>
            <p:ph idx="1"/>
          </p:nvPr>
        </p:nvPicPr>
        <p:blipFill>
          <a:blip r:embed="rId3"/>
          <a:stretch>
            <a:fillRect/>
          </a:stretch>
        </p:blipFill>
        <p:spPr>
          <a:xfrm>
            <a:off x="1836000" y="1994400"/>
            <a:ext cx="5472000" cy="2736000"/>
          </a:xfrm>
        </p:spPr>
      </p:pic>
      <p:sp>
        <p:nvSpPr>
          <p:cNvPr id="6" name="Down Arrow 5"/>
          <p:cNvSpPr/>
          <p:nvPr/>
        </p:nvSpPr>
        <p:spPr>
          <a:xfrm rot="1569875">
            <a:off x="5071257" y="2324718"/>
            <a:ext cx="432048" cy="612068"/>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5220072" y="1824958"/>
            <a:ext cx="796887" cy="523220"/>
          </a:xfrm>
          <a:prstGeom prst="rect">
            <a:avLst/>
          </a:prstGeom>
          <a:noFill/>
        </p:spPr>
        <p:txBody>
          <a:bodyPr wrap="square" rtlCol="0">
            <a:spAutoFit/>
          </a:bodyPr>
          <a:lstStyle/>
          <a:p>
            <a:r>
              <a:rPr lang="en-GB" sz="2800" dirty="0">
                <a:solidFill>
                  <a:srgbClr val="FF0000"/>
                </a:solidFill>
              </a:rPr>
              <a:t>FAIL</a:t>
            </a:r>
          </a:p>
        </p:txBody>
      </p:sp>
    </p:spTree>
    <p:extLst>
      <p:ext uri="{BB962C8B-B14F-4D97-AF65-F5344CB8AC3E}">
        <p14:creationId xmlns:p14="http://schemas.microsoft.com/office/powerpoint/2010/main" val="263148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endParaRPr lang="en-GB" dirty="0"/>
          </a:p>
        </p:txBody>
      </p:sp>
      <p:pic>
        <p:nvPicPr>
          <p:cNvPr id="4" name="TreeWalk_Split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5823" y="1995686"/>
            <a:ext cx="5472354" cy="2736177"/>
          </a:xfrm>
          <a:prstGeom prst="rect">
            <a:avLst/>
          </a:prstGeom>
        </p:spPr>
      </p:pic>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97342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endParaRPr lang="en-GB" dirty="0"/>
          </a:p>
          <a:p>
            <a:endParaRPr lang="en-GB" dirty="0"/>
          </a:p>
          <a:p>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tree_tess_topview.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39652" y="1030562"/>
            <a:ext cx="6264696" cy="3629420"/>
          </a:xfrm>
          <a:prstGeom prst="rect">
            <a:avLst/>
          </a:prstGeom>
        </p:spPr>
      </p:pic>
      <p:sp>
        <p:nvSpPr>
          <p:cNvPr id="6" name="Down Arrow 5"/>
          <p:cNvSpPr/>
          <p:nvPr/>
        </p:nvSpPr>
        <p:spPr>
          <a:xfrm rot="10800000">
            <a:off x="5688124" y="3075806"/>
            <a:ext cx="540060" cy="720080"/>
          </a:xfrm>
          <a:prstGeom prst="downArrow">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7126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0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5"/>
                </p:tgtEl>
              </p:cMediaNode>
            </p:video>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just_waves_c.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267" cy="5143500"/>
          </a:xfrm>
        </p:spPr>
      </p:pic>
    </p:spTree>
    <p:extLst>
      <p:ext uri="{BB962C8B-B14F-4D97-AF65-F5344CB8AC3E}">
        <p14:creationId xmlns:p14="http://schemas.microsoft.com/office/powerpoint/2010/main" val="25880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just_waves_c.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267" cy="5143500"/>
          </a:xfrm>
        </p:spPr>
      </p:pic>
    </p:spTree>
    <p:extLst>
      <p:ext uri="{BB962C8B-B14F-4D97-AF65-F5344CB8AC3E}">
        <p14:creationId xmlns:p14="http://schemas.microsoft.com/office/powerpoint/2010/main" val="268082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just_waves_c.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267" cy="5143500"/>
          </a:xfrm>
        </p:spPr>
      </p:pic>
    </p:spTree>
    <p:extLst>
      <p:ext uri="{BB962C8B-B14F-4D97-AF65-F5344CB8AC3E}">
        <p14:creationId xmlns:p14="http://schemas.microsoft.com/office/powerpoint/2010/main" val="21224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just_waves_c.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267" cy="5143500"/>
          </a:xfrm>
        </p:spPr>
      </p:pic>
    </p:spTree>
    <p:extLst>
      <p:ext uri="{BB962C8B-B14F-4D97-AF65-F5344CB8AC3E}">
        <p14:creationId xmlns:p14="http://schemas.microsoft.com/office/powerpoint/2010/main" val="222046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normAutofit/>
          </a:bodyPr>
          <a:lstStyle/>
          <a:p>
            <a:r>
              <a:rPr lang="en-GB" dirty="0"/>
              <a:t>Idea: Intersect a “detail curve” with a binary tree</a:t>
            </a:r>
          </a:p>
          <a:p>
            <a:r>
              <a:rPr lang="en-GB" dirty="0"/>
              <a:t>Binary tree compression, but interpolating between tree levels</a:t>
            </a:r>
          </a:p>
          <a:p>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37689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Meshing / Polar Meshing</a:t>
            </a:r>
          </a:p>
        </p:txBody>
      </p:sp>
      <p:sp>
        <p:nvSpPr>
          <p:cNvPr id="3" name="Content Placeholder 2"/>
          <p:cNvSpPr>
            <a:spLocks noGrp="1"/>
          </p:cNvSpPr>
          <p:nvPr>
            <p:ph idx="1"/>
          </p:nvPr>
        </p:nvSpPr>
        <p:spPr/>
        <p:txBody>
          <a:bodyPr/>
          <a:lstStyle/>
          <a:p>
            <a:r>
              <a:rPr lang="en-GB" dirty="0"/>
              <a:t>No tree traversal required</a:t>
            </a:r>
          </a:p>
          <a:p>
            <a:r>
              <a:rPr lang="en-GB" dirty="0"/>
              <a:t>Structure of tree well defined and recursive</a:t>
            </a:r>
          </a:p>
          <a:p>
            <a:endParaRPr lang="en-GB" dirty="0"/>
          </a:p>
          <a:p>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32046073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pic>
        <p:nvPicPr>
          <p:cNvPr id="5" name="Content Placeholder 4"/>
          <p:cNvPicPr>
            <a:picLocks noGrp="1" noChangeAspect="1"/>
          </p:cNvPicPr>
          <p:nvPr>
            <p:ph idx="1"/>
          </p:nvPr>
        </p:nvPicPr>
        <p:blipFill>
          <a:blip r:embed="rId3"/>
          <a:stretch>
            <a:fillRect/>
          </a:stretch>
        </p:blipFill>
        <p:spPr>
          <a:xfrm>
            <a:off x="2383377" y="1200150"/>
            <a:ext cx="4377245" cy="3394075"/>
          </a:xfrm>
        </p:spPr>
      </p:pic>
      <p:sp>
        <p:nvSpPr>
          <p:cNvPr id="4" name="Rectangle 3"/>
          <p:cNvSpPr/>
          <p:nvPr/>
        </p:nvSpPr>
        <p:spPr>
          <a:xfrm>
            <a:off x="4590002" y="2463738"/>
            <a:ext cx="2286254" cy="1134126"/>
          </a:xfrm>
          <a:prstGeom prst="rect">
            <a:avLst/>
          </a:prstGeom>
          <a:solidFill>
            <a:srgbClr val="FF0000">
              <a:alpha val="8000"/>
            </a:srgbClr>
          </a:solid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p:nvPr/>
        </p:nvCxnSpPr>
        <p:spPr>
          <a:xfrm flipV="1">
            <a:off x="2123728" y="2463738"/>
            <a:ext cx="4284476" cy="2016224"/>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0" name="Oval 9"/>
          <p:cNvSpPr/>
          <p:nvPr/>
        </p:nvSpPr>
        <p:spPr>
          <a:xfrm>
            <a:off x="5688124" y="267976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stretch>
            <a:fillRect/>
          </a:stretch>
        </p:blipFill>
        <p:spPr>
          <a:xfrm>
            <a:off x="1691680" y="4559585"/>
            <a:ext cx="352425" cy="352425"/>
          </a:xfrm>
          <a:prstGeom prst="rect">
            <a:avLst/>
          </a:prstGeom>
        </p:spPr>
      </p:pic>
      <p:sp>
        <p:nvSpPr>
          <p:cNvPr id="13" name="Oval 12"/>
          <p:cNvSpPr/>
          <p:nvPr/>
        </p:nvSpPr>
        <p:spPr>
          <a:xfrm>
            <a:off x="5328084" y="285978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320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sp>
        <p:nvSpPr>
          <p:cNvPr id="2" name="Title 1"/>
          <p:cNvSpPr>
            <a:spLocks noGrp="1"/>
          </p:cNvSpPr>
          <p:nvPr>
            <p:ph type="title"/>
          </p:nvPr>
        </p:nvSpPr>
        <p:spPr/>
        <p:txBody>
          <a:bodyPr/>
          <a:lstStyle/>
          <a:p>
            <a:r>
              <a:rPr lang="en-GB" dirty="0"/>
              <a:t>Overview</a:t>
            </a:r>
          </a:p>
        </p:txBody>
      </p:sp>
      <p:sp>
        <p:nvSpPr>
          <p:cNvPr id="8" name="Content Placeholder 7"/>
          <p:cNvSpPr>
            <a:spLocks noGrp="1"/>
          </p:cNvSpPr>
          <p:nvPr>
            <p:ph idx="1"/>
          </p:nvPr>
        </p:nvSpPr>
        <p:spPr/>
        <p:txBody>
          <a:bodyPr numCol="3"/>
          <a:lstStyle/>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Shape</a:t>
            </a:r>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Meshing</a:t>
            </a:r>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Shading</a:t>
            </a:r>
          </a:p>
        </p:txBody>
      </p:sp>
      <p:pic>
        <p:nvPicPr>
          <p:cNvPr id="9" name="Content Placeholder 6"/>
          <p:cNvPicPr>
            <a:picLocks noChangeAspect="1"/>
          </p:cNvPicPr>
          <p:nvPr/>
        </p:nvPicPr>
        <p:blipFill>
          <a:blip r:embed="rId3"/>
          <a:stretch>
            <a:fillRect/>
          </a:stretch>
        </p:blipFill>
        <p:spPr>
          <a:xfrm>
            <a:off x="457200" y="2042605"/>
            <a:ext cx="8229600" cy="1141213"/>
          </a:xfrm>
          <a:prstGeom prst="rect">
            <a:avLst/>
          </a:prstGeom>
        </p:spPr>
      </p:pic>
      <p:sp>
        <p:nvSpPr>
          <p:cNvPr id="3" name="Rectangle 2"/>
          <p:cNvSpPr/>
          <p:nvPr/>
        </p:nvSpPr>
        <p:spPr>
          <a:xfrm>
            <a:off x="215516" y="1527634"/>
            <a:ext cx="8604956" cy="2988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311860" y="1527634"/>
            <a:ext cx="5661012" cy="2988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5868144" y="1455626"/>
            <a:ext cx="3257128" cy="2988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1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pic>
        <p:nvPicPr>
          <p:cNvPr id="5" name="Content Placeholder 4"/>
          <p:cNvPicPr>
            <a:picLocks noGrp="1" noChangeAspect="1"/>
          </p:cNvPicPr>
          <p:nvPr>
            <p:ph idx="1"/>
          </p:nvPr>
        </p:nvPicPr>
        <p:blipFill>
          <a:blip r:embed="rId3"/>
          <a:stretch>
            <a:fillRect/>
          </a:stretch>
        </p:blipFill>
        <p:spPr>
          <a:xfrm>
            <a:off x="2383377" y="1200150"/>
            <a:ext cx="4377245" cy="3394075"/>
          </a:xfrm>
        </p:spPr>
      </p:pic>
      <p:sp>
        <p:nvSpPr>
          <p:cNvPr id="4" name="Rectangle 3"/>
          <p:cNvSpPr/>
          <p:nvPr/>
        </p:nvSpPr>
        <p:spPr>
          <a:xfrm>
            <a:off x="2383376" y="2463738"/>
            <a:ext cx="2206625" cy="1134126"/>
          </a:xfrm>
          <a:prstGeom prst="rect">
            <a:avLst/>
          </a:prstGeom>
          <a:solidFill>
            <a:srgbClr val="FF0000">
              <a:alpha val="8000"/>
            </a:srgbClr>
          </a:solid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p:nvPr/>
        </p:nvCxnSpPr>
        <p:spPr>
          <a:xfrm flipV="1">
            <a:off x="2123728" y="2463738"/>
            <a:ext cx="4284476" cy="2016224"/>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9" name="Oval 8"/>
          <p:cNvSpPr/>
          <p:nvPr/>
        </p:nvSpPr>
        <p:spPr>
          <a:xfrm>
            <a:off x="3923928" y="3507854"/>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688124" y="267976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stretch>
            <a:fillRect/>
          </a:stretch>
        </p:blipFill>
        <p:spPr>
          <a:xfrm>
            <a:off x="1691680" y="4559585"/>
            <a:ext cx="352425" cy="352425"/>
          </a:xfrm>
          <a:prstGeom prst="rect">
            <a:avLst/>
          </a:prstGeom>
        </p:spPr>
      </p:pic>
      <p:sp>
        <p:nvSpPr>
          <p:cNvPr id="13" name="Oval 12"/>
          <p:cNvSpPr/>
          <p:nvPr/>
        </p:nvSpPr>
        <p:spPr>
          <a:xfrm>
            <a:off x="5328084" y="285978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895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pic>
        <p:nvPicPr>
          <p:cNvPr id="5" name="Content Placeholder 4"/>
          <p:cNvPicPr>
            <a:picLocks noGrp="1" noChangeAspect="1"/>
          </p:cNvPicPr>
          <p:nvPr>
            <p:ph idx="1"/>
          </p:nvPr>
        </p:nvPicPr>
        <p:blipFill>
          <a:blip r:embed="rId3"/>
          <a:stretch>
            <a:fillRect/>
          </a:stretch>
        </p:blipFill>
        <p:spPr>
          <a:xfrm>
            <a:off x="2383377" y="1200150"/>
            <a:ext cx="4377245" cy="3394075"/>
          </a:xfrm>
        </p:spPr>
      </p:pic>
      <p:sp>
        <p:nvSpPr>
          <p:cNvPr id="4" name="Rectangle 3"/>
          <p:cNvSpPr/>
          <p:nvPr/>
        </p:nvSpPr>
        <p:spPr>
          <a:xfrm flipH="1" flipV="1">
            <a:off x="3477687" y="3597859"/>
            <a:ext cx="1130317" cy="495163"/>
          </a:xfrm>
          <a:prstGeom prst="rect">
            <a:avLst/>
          </a:prstGeom>
          <a:solidFill>
            <a:srgbClr val="FF0000">
              <a:alpha val="8000"/>
            </a:srgbClr>
          </a:solid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p:nvPr/>
        </p:nvCxnSpPr>
        <p:spPr>
          <a:xfrm flipV="1">
            <a:off x="2123728" y="2463738"/>
            <a:ext cx="4284476" cy="2016224"/>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9" name="Oval 8"/>
          <p:cNvSpPr/>
          <p:nvPr/>
        </p:nvSpPr>
        <p:spPr>
          <a:xfrm>
            <a:off x="3923928" y="3507854"/>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688124" y="267976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stretch>
            <a:fillRect/>
          </a:stretch>
        </p:blipFill>
        <p:spPr>
          <a:xfrm>
            <a:off x="1691680" y="4559585"/>
            <a:ext cx="352425" cy="352425"/>
          </a:xfrm>
          <a:prstGeom prst="rect">
            <a:avLst/>
          </a:prstGeom>
        </p:spPr>
      </p:pic>
      <p:sp>
        <p:nvSpPr>
          <p:cNvPr id="13" name="Oval 12"/>
          <p:cNvSpPr/>
          <p:nvPr/>
        </p:nvSpPr>
        <p:spPr>
          <a:xfrm>
            <a:off x="5328084" y="285978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84329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pic>
        <p:nvPicPr>
          <p:cNvPr id="5" name="Content Placeholder 4"/>
          <p:cNvPicPr>
            <a:picLocks noGrp="1" noChangeAspect="1"/>
          </p:cNvPicPr>
          <p:nvPr>
            <p:ph idx="1"/>
          </p:nvPr>
        </p:nvPicPr>
        <p:blipFill>
          <a:blip r:embed="rId3"/>
          <a:stretch>
            <a:fillRect/>
          </a:stretch>
        </p:blipFill>
        <p:spPr>
          <a:xfrm>
            <a:off x="2383377" y="1200150"/>
            <a:ext cx="4377245" cy="3394075"/>
          </a:xfrm>
        </p:spPr>
      </p:pic>
      <p:sp>
        <p:nvSpPr>
          <p:cNvPr id="4" name="Rectangle 3"/>
          <p:cNvSpPr/>
          <p:nvPr/>
        </p:nvSpPr>
        <p:spPr>
          <a:xfrm flipV="1">
            <a:off x="2383376" y="3597860"/>
            <a:ext cx="1094311" cy="495163"/>
          </a:xfrm>
          <a:prstGeom prst="rect">
            <a:avLst/>
          </a:prstGeom>
          <a:solidFill>
            <a:srgbClr val="FF0000">
              <a:alpha val="8000"/>
            </a:srgbClr>
          </a:solid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p:nvPr/>
        </p:nvCxnSpPr>
        <p:spPr>
          <a:xfrm flipV="1">
            <a:off x="2123728" y="2463738"/>
            <a:ext cx="4284476" cy="2016224"/>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8" name="Oval 7"/>
          <p:cNvSpPr/>
          <p:nvPr/>
        </p:nvSpPr>
        <p:spPr>
          <a:xfrm>
            <a:off x="3059832" y="3913007"/>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3923928" y="3507854"/>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688124" y="267976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stretch>
            <a:fillRect/>
          </a:stretch>
        </p:blipFill>
        <p:spPr>
          <a:xfrm>
            <a:off x="1691680" y="4559585"/>
            <a:ext cx="352425" cy="352425"/>
          </a:xfrm>
          <a:prstGeom prst="rect">
            <a:avLst/>
          </a:prstGeom>
        </p:spPr>
      </p:pic>
      <p:sp>
        <p:nvSpPr>
          <p:cNvPr id="13" name="Oval 12"/>
          <p:cNvSpPr/>
          <p:nvPr/>
        </p:nvSpPr>
        <p:spPr>
          <a:xfrm>
            <a:off x="5328084" y="285978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43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pic>
        <p:nvPicPr>
          <p:cNvPr id="5" name="Content Placeholder 4"/>
          <p:cNvPicPr>
            <a:picLocks noGrp="1" noChangeAspect="1"/>
          </p:cNvPicPr>
          <p:nvPr>
            <p:ph idx="1"/>
          </p:nvPr>
        </p:nvPicPr>
        <p:blipFill>
          <a:blip r:embed="rId2"/>
          <a:stretch>
            <a:fillRect/>
          </a:stretch>
        </p:blipFill>
        <p:spPr>
          <a:xfrm>
            <a:off x="2383377" y="1200150"/>
            <a:ext cx="4377245" cy="3394075"/>
          </a:xfrm>
        </p:spPr>
      </p:pic>
      <p:sp>
        <p:nvSpPr>
          <p:cNvPr id="4" name="Rectangle 3"/>
          <p:cNvSpPr/>
          <p:nvPr/>
        </p:nvSpPr>
        <p:spPr>
          <a:xfrm flipH="1">
            <a:off x="2951819" y="4093025"/>
            <a:ext cx="540061" cy="269959"/>
          </a:xfrm>
          <a:prstGeom prst="rect">
            <a:avLst/>
          </a:prstGeom>
          <a:solidFill>
            <a:srgbClr val="FF0000">
              <a:alpha val="8000"/>
            </a:srgbClr>
          </a:solid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p:nvPr/>
        </p:nvCxnSpPr>
        <p:spPr>
          <a:xfrm flipV="1">
            <a:off x="2123728" y="2463738"/>
            <a:ext cx="4284476" cy="2016224"/>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8" name="Oval 7"/>
          <p:cNvSpPr/>
          <p:nvPr/>
        </p:nvSpPr>
        <p:spPr>
          <a:xfrm>
            <a:off x="3059832" y="3913007"/>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3923928" y="3507854"/>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688124" y="267976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3"/>
          <a:stretch>
            <a:fillRect/>
          </a:stretch>
        </p:blipFill>
        <p:spPr>
          <a:xfrm>
            <a:off x="1691680" y="4559585"/>
            <a:ext cx="352425" cy="352425"/>
          </a:xfrm>
          <a:prstGeom prst="rect">
            <a:avLst/>
          </a:prstGeom>
        </p:spPr>
      </p:pic>
      <p:sp>
        <p:nvSpPr>
          <p:cNvPr id="13" name="Oval 12"/>
          <p:cNvSpPr/>
          <p:nvPr/>
        </p:nvSpPr>
        <p:spPr>
          <a:xfrm>
            <a:off x="5328084" y="285978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1733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pic>
        <p:nvPicPr>
          <p:cNvPr id="5" name="Content Placeholder 4"/>
          <p:cNvPicPr>
            <a:picLocks noGrp="1" noChangeAspect="1"/>
          </p:cNvPicPr>
          <p:nvPr>
            <p:ph idx="1"/>
          </p:nvPr>
        </p:nvPicPr>
        <p:blipFill>
          <a:blip r:embed="rId2"/>
          <a:stretch>
            <a:fillRect/>
          </a:stretch>
        </p:blipFill>
        <p:spPr>
          <a:xfrm>
            <a:off x="2383377" y="1200150"/>
            <a:ext cx="4377245" cy="3394075"/>
          </a:xfrm>
        </p:spPr>
      </p:pic>
      <p:sp>
        <p:nvSpPr>
          <p:cNvPr id="4" name="Rectangle 3"/>
          <p:cNvSpPr/>
          <p:nvPr/>
        </p:nvSpPr>
        <p:spPr>
          <a:xfrm>
            <a:off x="2383376" y="4093025"/>
            <a:ext cx="568443" cy="269959"/>
          </a:xfrm>
          <a:prstGeom prst="rect">
            <a:avLst/>
          </a:prstGeom>
          <a:solidFill>
            <a:srgbClr val="FF0000">
              <a:alpha val="8000"/>
            </a:srgbClr>
          </a:solid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p:nvPr/>
        </p:nvCxnSpPr>
        <p:spPr>
          <a:xfrm flipV="1">
            <a:off x="2123728" y="2463738"/>
            <a:ext cx="4284476" cy="2016224"/>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7" name="Oval 6"/>
          <p:cNvSpPr/>
          <p:nvPr/>
        </p:nvSpPr>
        <p:spPr>
          <a:xfrm>
            <a:off x="2627784" y="411992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3059832" y="3913007"/>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3923928" y="3507854"/>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688124" y="267976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2483912" y="4182965"/>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3"/>
          <a:stretch>
            <a:fillRect/>
          </a:stretch>
        </p:blipFill>
        <p:spPr>
          <a:xfrm>
            <a:off x="1691680" y="4559585"/>
            <a:ext cx="352425" cy="352425"/>
          </a:xfrm>
          <a:prstGeom prst="rect">
            <a:avLst/>
          </a:prstGeom>
        </p:spPr>
      </p:pic>
      <p:sp>
        <p:nvSpPr>
          <p:cNvPr id="13" name="Oval 12"/>
          <p:cNvSpPr/>
          <p:nvPr/>
        </p:nvSpPr>
        <p:spPr>
          <a:xfrm>
            <a:off x="5328084" y="285978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6975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pic>
        <p:nvPicPr>
          <p:cNvPr id="5" name="Content Placeholder 4"/>
          <p:cNvPicPr>
            <a:picLocks noGrp="1" noChangeAspect="1"/>
          </p:cNvPicPr>
          <p:nvPr>
            <p:ph idx="1"/>
          </p:nvPr>
        </p:nvPicPr>
        <p:blipFill>
          <a:blip r:embed="rId3"/>
          <a:stretch>
            <a:fillRect/>
          </a:stretch>
        </p:blipFill>
        <p:spPr>
          <a:xfrm>
            <a:off x="2383377" y="1200150"/>
            <a:ext cx="4377245" cy="3394075"/>
          </a:xfrm>
        </p:spPr>
      </p:pic>
      <p:cxnSp>
        <p:nvCxnSpPr>
          <p:cNvPr id="11" name="Straight Connector 10"/>
          <p:cNvCxnSpPr/>
          <p:nvPr/>
        </p:nvCxnSpPr>
        <p:spPr>
          <a:xfrm flipV="1">
            <a:off x="2123728" y="2463738"/>
            <a:ext cx="4284476" cy="2016224"/>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7" name="Oval 6"/>
          <p:cNvSpPr/>
          <p:nvPr/>
        </p:nvSpPr>
        <p:spPr>
          <a:xfrm>
            <a:off x="2627784" y="411992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3059832" y="3913007"/>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3923928" y="3507854"/>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688124" y="267976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2483912" y="4182965"/>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stretch>
            <a:fillRect/>
          </a:stretch>
        </p:blipFill>
        <p:spPr>
          <a:xfrm>
            <a:off x="1691680" y="4559585"/>
            <a:ext cx="352425" cy="352425"/>
          </a:xfrm>
          <a:prstGeom prst="rect">
            <a:avLst/>
          </a:prstGeom>
        </p:spPr>
      </p:pic>
      <p:sp>
        <p:nvSpPr>
          <p:cNvPr id="13" name="Oval 12"/>
          <p:cNvSpPr/>
          <p:nvPr/>
        </p:nvSpPr>
        <p:spPr>
          <a:xfrm>
            <a:off x="5328084" y="2859782"/>
            <a:ext cx="180020" cy="1800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0829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sp>
        <p:nvSpPr>
          <p:cNvPr id="4" name="Content Placeholder 3"/>
          <p:cNvSpPr>
            <a:spLocks noGrp="1"/>
          </p:cNvSpPr>
          <p:nvPr>
            <p:ph idx="1"/>
          </p:nvPr>
        </p:nvSpPr>
        <p:spPr/>
        <p:txBody>
          <a:bodyPr/>
          <a:lstStyle/>
          <a:p>
            <a:r>
              <a:rPr lang="en-GB" dirty="0"/>
              <a:t>Significantly reduce apparent artefacts</a:t>
            </a:r>
          </a:p>
          <a:p>
            <a:r>
              <a:rPr lang="en-GB" dirty="0"/>
              <a:t>See appendix for practical considerations</a:t>
            </a:r>
          </a:p>
        </p:txBody>
      </p:sp>
    </p:spTree>
    <p:extLst>
      <p:ext uri="{BB962C8B-B14F-4D97-AF65-F5344CB8AC3E}">
        <p14:creationId xmlns:p14="http://schemas.microsoft.com/office/powerpoint/2010/main" val="254001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sp>
        <p:nvSpPr>
          <p:cNvPr id="4" name="Content Placeholder 3"/>
          <p:cNvSpPr>
            <a:spLocks noGrp="1"/>
          </p:cNvSpPr>
          <p:nvPr>
            <p:ph idx="1"/>
          </p:nvPr>
        </p:nvSpPr>
        <p:spPr/>
        <p:txBody>
          <a:bodyPr>
            <a:normAutofit/>
          </a:bodyPr>
          <a:lstStyle/>
          <a:p>
            <a:r>
              <a:rPr lang="en-GB" dirty="0"/>
              <a:t>Xbox 360</a:t>
            </a:r>
          </a:p>
          <a:p>
            <a:pPr lvl="1"/>
            <a:r>
              <a:rPr lang="en-GB" dirty="0" err="1"/>
              <a:t>Precomputed</a:t>
            </a:r>
            <a:r>
              <a:rPr lang="en-GB" dirty="0"/>
              <a:t> wave data (64x64, 64 frames)</a:t>
            </a:r>
          </a:p>
          <a:p>
            <a:pPr lvl="1"/>
            <a:r>
              <a:rPr lang="en-GB" dirty="0"/>
              <a:t>40x40 grid</a:t>
            </a:r>
          </a:p>
          <a:p>
            <a:pPr lvl="1"/>
            <a:r>
              <a:rPr lang="en-GB" dirty="0"/>
              <a:t>3.3ms without wave particles</a:t>
            </a:r>
          </a:p>
          <a:p>
            <a:pPr lvl="1"/>
            <a:r>
              <a:rPr lang="en-GB" dirty="0" err="1"/>
              <a:t>Approx</a:t>
            </a:r>
            <a:r>
              <a:rPr lang="en-GB" dirty="0"/>
              <a:t> 6ms with wave particles</a:t>
            </a:r>
          </a:p>
          <a:p>
            <a:pPr lvl="1"/>
            <a:r>
              <a:rPr lang="en-GB" dirty="0"/>
              <a:t>Moved onto different CPU hardware thread</a:t>
            </a:r>
          </a:p>
          <a:p>
            <a:pPr lvl="1"/>
            <a:endParaRPr lang="en-GB" dirty="0"/>
          </a:p>
        </p:txBody>
      </p:sp>
    </p:spTree>
    <p:extLst>
      <p:ext uri="{BB962C8B-B14F-4D97-AF65-F5344CB8AC3E}">
        <p14:creationId xmlns:p14="http://schemas.microsoft.com/office/powerpoint/2010/main" val="759186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Polar Meshing</a:t>
            </a:r>
          </a:p>
        </p:txBody>
      </p:sp>
      <p:sp>
        <p:nvSpPr>
          <p:cNvPr id="4" name="Content Placeholder 3"/>
          <p:cNvSpPr>
            <a:spLocks noGrp="1"/>
          </p:cNvSpPr>
          <p:nvPr>
            <p:ph idx="1"/>
          </p:nvPr>
        </p:nvSpPr>
        <p:spPr/>
        <p:txBody>
          <a:bodyPr>
            <a:normAutofit/>
          </a:bodyPr>
          <a:lstStyle/>
          <a:p>
            <a:r>
              <a:rPr lang="en-GB" dirty="0"/>
              <a:t>Wii</a:t>
            </a:r>
          </a:p>
          <a:p>
            <a:pPr lvl="1"/>
            <a:r>
              <a:rPr lang="en-GB" dirty="0"/>
              <a:t>20x20 grid</a:t>
            </a:r>
          </a:p>
          <a:p>
            <a:pPr lvl="1"/>
            <a:r>
              <a:rPr lang="en-GB" dirty="0"/>
              <a:t>Sum of 3 parabola waves</a:t>
            </a:r>
          </a:p>
          <a:p>
            <a:pPr lvl="1"/>
            <a:r>
              <a:rPr lang="en-GB" dirty="0"/>
              <a:t>0.9ms without wave particles</a:t>
            </a:r>
          </a:p>
          <a:p>
            <a:pPr lvl="1"/>
            <a:endParaRPr lang="en-GB" dirty="0"/>
          </a:p>
        </p:txBody>
      </p:sp>
    </p:spTree>
    <p:extLst>
      <p:ext uri="{BB962C8B-B14F-4D97-AF65-F5344CB8AC3E}">
        <p14:creationId xmlns:p14="http://schemas.microsoft.com/office/powerpoint/2010/main" val="2627540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Meshing / Summary</a:t>
            </a:r>
          </a:p>
        </p:txBody>
      </p:sp>
      <p:sp>
        <p:nvSpPr>
          <p:cNvPr id="4" name="Content Placeholder 3"/>
          <p:cNvSpPr>
            <a:spLocks noGrp="1"/>
          </p:cNvSpPr>
          <p:nvPr>
            <p:ph idx="1"/>
          </p:nvPr>
        </p:nvSpPr>
        <p:spPr/>
        <p:txBody>
          <a:bodyPr>
            <a:normAutofit/>
          </a:bodyPr>
          <a:lstStyle/>
          <a:p>
            <a:r>
              <a:rPr lang="en-GB" dirty="0"/>
              <a:t>Introduced Polar Meshing</a:t>
            </a:r>
          </a:p>
          <a:p>
            <a:pPr lvl="1"/>
            <a:r>
              <a:rPr lang="en-GB" dirty="0"/>
              <a:t>Cheap</a:t>
            </a:r>
          </a:p>
          <a:p>
            <a:pPr lvl="1"/>
            <a:r>
              <a:rPr lang="en-GB" dirty="0"/>
              <a:t>Relatively easy to implement</a:t>
            </a:r>
          </a:p>
          <a:p>
            <a:pPr lvl="1"/>
            <a:r>
              <a:rPr lang="en-GB" dirty="0"/>
              <a:t>Reduces visible error</a:t>
            </a:r>
          </a:p>
          <a:p>
            <a:r>
              <a:rPr lang="en-GB" dirty="0"/>
              <a:t>More details in appendix</a:t>
            </a:r>
          </a:p>
        </p:txBody>
      </p:sp>
    </p:spTree>
    <p:extLst>
      <p:ext uri="{BB962C8B-B14F-4D97-AF65-F5344CB8AC3E}">
        <p14:creationId xmlns:p14="http://schemas.microsoft.com/office/powerpoint/2010/main" val="1298541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sp>
        <p:nvSpPr>
          <p:cNvPr id="2" name="Title 1"/>
          <p:cNvSpPr>
            <a:spLocks noGrp="1"/>
          </p:cNvSpPr>
          <p:nvPr>
            <p:ph type="title"/>
          </p:nvPr>
        </p:nvSpPr>
        <p:spPr/>
        <p:txBody>
          <a:bodyPr/>
          <a:lstStyle/>
          <a:p>
            <a:r>
              <a:rPr lang="en-GB" dirty="0"/>
              <a:t>Overview</a:t>
            </a:r>
          </a:p>
        </p:txBody>
      </p:sp>
      <p:sp>
        <p:nvSpPr>
          <p:cNvPr id="8" name="Content Placeholder 7"/>
          <p:cNvSpPr>
            <a:spLocks noGrp="1"/>
          </p:cNvSpPr>
          <p:nvPr>
            <p:ph idx="1"/>
          </p:nvPr>
        </p:nvSpPr>
        <p:spPr/>
        <p:txBody>
          <a:bodyPr numCol="3"/>
          <a:lstStyle/>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Shape</a:t>
            </a:r>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Meshing</a:t>
            </a:r>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Shading</a:t>
            </a:r>
          </a:p>
        </p:txBody>
      </p:sp>
      <p:pic>
        <p:nvPicPr>
          <p:cNvPr id="9" name="Content Placeholder 6"/>
          <p:cNvPicPr>
            <a:picLocks noChangeAspect="1"/>
          </p:cNvPicPr>
          <p:nvPr/>
        </p:nvPicPr>
        <p:blipFill>
          <a:blip r:embed="rId3"/>
          <a:stretch>
            <a:fillRect/>
          </a:stretch>
        </p:blipFill>
        <p:spPr>
          <a:xfrm>
            <a:off x="457200" y="2042605"/>
            <a:ext cx="8229600" cy="1141213"/>
          </a:xfrm>
          <a:prstGeom prst="rect">
            <a:avLst/>
          </a:prstGeom>
        </p:spPr>
      </p:pic>
      <p:sp>
        <p:nvSpPr>
          <p:cNvPr id="10" name="Rectangle 9"/>
          <p:cNvSpPr/>
          <p:nvPr/>
        </p:nvSpPr>
        <p:spPr>
          <a:xfrm>
            <a:off x="3239852" y="1491630"/>
            <a:ext cx="2700300" cy="26642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940152" y="1571337"/>
            <a:ext cx="2746648" cy="26642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48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sp>
        <p:nvSpPr>
          <p:cNvPr id="2" name="Title 1"/>
          <p:cNvSpPr>
            <a:spLocks noGrp="1"/>
          </p:cNvSpPr>
          <p:nvPr>
            <p:ph type="title"/>
          </p:nvPr>
        </p:nvSpPr>
        <p:spPr/>
        <p:txBody>
          <a:bodyPr/>
          <a:lstStyle/>
          <a:p>
            <a:r>
              <a:rPr lang="en-GB" dirty="0"/>
              <a:t>Overview</a:t>
            </a:r>
          </a:p>
        </p:txBody>
      </p:sp>
      <p:sp>
        <p:nvSpPr>
          <p:cNvPr id="8" name="Content Placeholder 7"/>
          <p:cNvSpPr>
            <a:spLocks noGrp="1"/>
          </p:cNvSpPr>
          <p:nvPr>
            <p:ph idx="1"/>
          </p:nvPr>
        </p:nvSpPr>
        <p:spPr/>
        <p:txBody>
          <a:bodyPr numCol="3"/>
          <a:lstStyle/>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Shape</a:t>
            </a:r>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Meshing</a:t>
            </a:r>
          </a:p>
          <a:p>
            <a:pPr marL="0" indent="0" algn="ctr">
              <a:buNone/>
            </a:pPr>
            <a:endParaRPr lang="en-GB" dirty="0"/>
          </a:p>
          <a:p>
            <a:pPr marL="0" indent="0" algn="ctr">
              <a:buNone/>
            </a:pPr>
            <a:endParaRPr lang="en-GB" dirty="0"/>
          </a:p>
          <a:p>
            <a:pPr marL="0" indent="0" algn="ctr">
              <a:buNone/>
            </a:pPr>
            <a:endParaRPr lang="en-GB" dirty="0"/>
          </a:p>
          <a:p>
            <a:pPr marL="0" indent="0" algn="ctr">
              <a:buNone/>
            </a:pPr>
            <a:endParaRPr lang="en-GB" dirty="0"/>
          </a:p>
          <a:p>
            <a:pPr marL="0" indent="0" algn="ctr">
              <a:buNone/>
            </a:pPr>
            <a:r>
              <a:rPr lang="en-GB" dirty="0"/>
              <a:t>Shading</a:t>
            </a:r>
          </a:p>
        </p:txBody>
      </p:sp>
      <p:pic>
        <p:nvPicPr>
          <p:cNvPr id="9" name="Content Placeholder 6"/>
          <p:cNvPicPr>
            <a:picLocks noChangeAspect="1"/>
          </p:cNvPicPr>
          <p:nvPr/>
        </p:nvPicPr>
        <p:blipFill>
          <a:blip r:embed="rId3"/>
          <a:stretch>
            <a:fillRect/>
          </a:stretch>
        </p:blipFill>
        <p:spPr>
          <a:xfrm>
            <a:off x="457200" y="2042605"/>
            <a:ext cx="8229600" cy="1141213"/>
          </a:xfrm>
          <a:prstGeom prst="rect">
            <a:avLst/>
          </a:prstGeom>
        </p:spPr>
      </p:pic>
      <p:sp>
        <p:nvSpPr>
          <p:cNvPr id="10" name="Rectangle 9"/>
          <p:cNvSpPr/>
          <p:nvPr/>
        </p:nvSpPr>
        <p:spPr>
          <a:xfrm>
            <a:off x="457200" y="1491630"/>
            <a:ext cx="2818656" cy="26642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3275856" y="1491630"/>
            <a:ext cx="2592288" cy="26642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92906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Composition</a:t>
            </a:r>
          </a:p>
        </p:txBody>
      </p:sp>
      <p:sp>
        <p:nvSpPr>
          <p:cNvPr id="3" name="Content Placeholder 2"/>
          <p:cNvSpPr>
            <a:spLocks noGrp="1"/>
          </p:cNvSpPr>
          <p:nvPr>
            <p:ph idx="1"/>
          </p:nvPr>
        </p:nvSpPr>
        <p:spPr>
          <a:xfrm>
            <a:off x="50812" y="1200151"/>
            <a:ext cx="8229600" cy="3394472"/>
          </a:xfrm>
        </p:spPr>
        <p:txBody>
          <a:bodyPr vert="vert270"/>
          <a:lstStyle/>
          <a:p>
            <a:pPr marL="0" indent="0" algn="ctr">
              <a:buNone/>
            </a:pPr>
            <a:r>
              <a:rPr lang="en-GB" dirty="0"/>
              <a:t>Foam</a:t>
            </a:r>
          </a:p>
        </p:txBody>
      </p:sp>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pic>
        <p:nvPicPr>
          <p:cNvPr id="4" name="Picture 3"/>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4333831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Composition</a:t>
            </a:r>
          </a:p>
        </p:txBody>
      </p:sp>
      <p:sp>
        <p:nvSpPr>
          <p:cNvPr id="3" name="Content Placeholder 2"/>
          <p:cNvSpPr>
            <a:spLocks noGrp="1"/>
          </p:cNvSpPr>
          <p:nvPr>
            <p:ph idx="1"/>
          </p:nvPr>
        </p:nvSpPr>
        <p:spPr>
          <a:xfrm>
            <a:off x="50812" y="1200151"/>
            <a:ext cx="8229600" cy="3394472"/>
          </a:xfrm>
        </p:spPr>
        <p:txBody>
          <a:bodyPr vert="vert270"/>
          <a:lstStyle/>
          <a:p>
            <a:pPr marL="0" indent="0" algn="ctr">
              <a:buNone/>
            </a:pPr>
            <a:r>
              <a:rPr lang="en-GB" dirty="0"/>
              <a:t>Foam</a:t>
            </a:r>
          </a:p>
        </p:txBody>
      </p:sp>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pic>
        <p:nvPicPr>
          <p:cNvPr id="4" name="Picture 3"/>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522609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Composition</a:t>
            </a:r>
          </a:p>
        </p:txBody>
      </p:sp>
      <p:sp>
        <p:nvSpPr>
          <p:cNvPr id="3" name="Content Placeholder 2"/>
          <p:cNvSpPr>
            <a:spLocks noGrp="1"/>
          </p:cNvSpPr>
          <p:nvPr>
            <p:ph idx="1"/>
          </p:nvPr>
        </p:nvSpPr>
        <p:spPr>
          <a:xfrm>
            <a:off x="50812" y="1200151"/>
            <a:ext cx="8229600" cy="3394472"/>
          </a:xfrm>
        </p:spPr>
        <p:txBody>
          <a:bodyPr vert="vert270"/>
          <a:lstStyle/>
          <a:p>
            <a:pPr marL="0" indent="0" algn="ctr">
              <a:buNone/>
            </a:pPr>
            <a:r>
              <a:rPr lang="en-GB" dirty="0"/>
              <a:t>Foam</a:t>
            </a:r>
          </a:p>
        </p:txBody>
      </p:sp>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pic>
        <p:nvPicPr>
          <p:cNvPr id="4" name="Picture 3"/>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52260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Composition</a:t>
            </a:r>
          </a:p>
        </p:txBody>
      </p:sp>
      <p:sp>
        <p:nvSpPr>
          <p:cNvPr id="3" name="Content Placeholder 2"/>
          <p:cNvSpPr>
            <a:spLocks noGrp="1"/>
          </p:cNvSpPr>
          <p:nvPr>
            <p:ph idx="1"/>
          </p:nvPr>
        </p:nvSpPr>
        <p:spPr>
          <a:xfrm>
            <a:off x="50812" y="1200151"/>
            <a:ext cx="8229600" cy="3394472"/>
          </a:xfrm>
        </p:spPr>
        <p:txBody>
          <a:bodyPr vert="vert270"/>
          <a:lstStyle/>
          <a:p>
            <a:pPr marL="0" indent="0" algn="ctr">
              <a:buNone/>
            </a:pPr>
            <a:r>
              <a:rPr lang="en-GB" dirty="0"/>
              <a:t>Foam</a:t>
            </a:r>
          </a:p>
        </p:txBody>
      </p:sp>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pic>
        <p:nvPicPr>
          <p:cNvPr id="4" name="Picture 3"/>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522609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Composition</a:t>
            </a:r>
          </a:p>
        </p:txBody>
      </p:sp>
      <p:sp>
        <p:nvSpPr>
          <p:cNvPr id="3" name="Content Placeholder 2"/>
          <p:cNvSpPr>
            <a:spLocks noGrp="1"/>
          </p:cNvSpPr>
          <p:nvPr>
            <p:ph idx="1"/>
          </p:nvPr>
        </p:nvSpPr>
        <p:spPr>
          <a:xfrm>
            <a:off x="50812" y="1200151"/>
            <a:ext cx="8229600" cy="3394472"/>
          </a:xfrm>
        </p:spPr>
        <p:txBody>
          <a:bodyPr vert="vert270"/>
          <a:lstStyle/>
          <a:p>
            <a:pPr marL="0" indent="0" algn="ctr">
              <a:buNone/>
            </a:pPr>
            <a:r>
              <a:rPr lang="en-GB" dirty="0"/>
              <a:t>Foam</a:t>
            </a:r>
          </a:p>
        </p:txBody>
      </p:sp>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pic>
        <p:nvPicPr>
          <p:cNvPr id="4" name="Picture 3"/>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522609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Composition</a:t>
            </a:r>
          </a:p>
        </p:txBody>
      </p:sp>
      <p:sp>
        <p:nvSpPr>
          <p:cNvPr id="3" name="Content Placeholder 2"/>
          <p:cNvSpPr>
            <a:spLocks noGrp="1"/>
          </p:cNvSpPr>
          <p:nvPr>
            <p:ph idx="1"/>
          </p:nvPr>
        </p:nvSpPr>
        <p:spPr>
          <a:xfrm>
            <a:off x="50812" y="1200151"/>
            <a:ext cx="8229600" cy="3394472"/>
          </a:xfrm>
        </p:spPr>
        <p:txBody>
          <a:bodyPr vert="vert270"/>
          <a:lstStyle/>
          <a:p>
            <a:pPr marL="0" indent="0" algn="ctr">
              <a:buNone/>
            </a:pPr>
            <a:r>
              <a:rPr lang="en-GB" dirty="0"/>
              <a:t>Foam</a:t>
            </a:r>
          </a:p>
        </p:txBody>
      </p:sp>
      <p:sp>
        <p:nvSpPr>
          <p:cNvPr id="5" name="Footer Placeholder 4"/>
          <p:cNvSpPr>
            <a:spLocks noGrp="1"/>
          </p:cNvSpPr>
          <p:nvPr>
            <p:ph type="ftr" sz="quarter" idx="11"/>
          </p:nvPr>
        </p:nvSpPr>
        <p:spPr/>
        <p:txBody>
          <a:bodyPr/>
          <a:lstStyle/>
          <a:p>
            <a:r>
              <a:rPr lang="en-GB"/>
              <a:t>Advances in Real-Time Rendering course, Siggraph 2013</a:t>
            </a:r>
            <a:endParaRPr lang="en-GB" dirty="0"/>
          </a:p>
        </p:txBody>
      </p:sp>
      <p:pic>
        <p:nvPicPr>
          <p:cNvPr id="4" name="Picture 3"/>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522609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Foam</a:t>
            </a:r>
          </a:p>
        </p:txBody>
      </p:sp>
      <p:pic>
        <p:nvPicPr>
          <p:cNvPr id="5" name="islet_jug_h264.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121"/>
            <a:ext cx="9144000" cy="5143350"/>
          </a:xfrm>
        </p:spPr>
      </p:pic>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114231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Foam</a:t>
            </a:r>
          </a:p>
        </p:txBody>
      </p:sp>
      <p:sp>
        <p:nvSpPr>
          <p:cNvPr id="3" name="Content Placeholder 2"/>
          <p:cNvSpPr>
            <a:spLocks noGrp="1"/>
          </p:cNvSpPr>
          <p:nvPr>
            <p:ph idx="1"/>
          </p:nvPr>
        </p:nvSpPr>
        <p:spPr/>
        <p:txBody>
          <a:bodyPr>
            <a:normAutofit lnSpcReduction="10000"/>
          </a:bodyPr>
          <a:lstStyle/>
          <a:p>
            <a:r>
              <a:rPr lang="en-GB" dirty="0"/>
              <a:t>Per-Vertex data</a:t>
            </a:r>
          </a:p>
          <a:p>
            <a:pPr lvl="1"/>
            <a:r>
              <a:rPr lang="en-GB" dirty="0"/>
              <a:t>Crests in wave data, detected by height and faded over time</a:t>
            </a:r>
          </a:p>
          <a:p>
            <a:pPr lvl="1"/>
            <a:r>
              <a:rPr lang="en-GB" dirty="0"/>
              <a:t>Wave particles with foam values </a:t>
            </a:r>
            <a:r>
              <a:rPr lang="en-GB" dirty="0">
                <a:sym typeface="Wingdings" pitchFamily="2" charset="2"/>
              </a:rPr>
              <a:t></a:t>
            </a:r>
            <a:endParaRPr lang="en-GB" dirty="0"/>
          </a:p>
          <a:p>
            <a:r>
              <a:rPr lang="en-GB" dirty="0"/>
              <a:t>Per-Pixel data</a:t>
            </a:r>
          </a:p>
          <a:p>
            <a:pPr lvl="1"/>
            <a:r>
              <a:rPr lang="en-GB" dirty="0"/>
              <a:t>Texture projected down onto world to get coasts</a:t>
            </a:r>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1380340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Foam</a:t>
            </a:r>
          </a:p>
        </p:txBody>
      </p:sp>
      <p:sp>
        <p:nvSpPr>
          <p:cNvPr id="3" name="Content Placeholder 2"/>
          <p:cNvSpPr>
            <a:spLocks noGrp="1"/>
          </p:cNvSpPr>
          <p:nvPr>
            <p:ph idx="1"/>
          </p:nvPr>
        </p:nvSpPr>
        <p:spPr/>
        <p:txBody>
          <a:bodyPr/>
          <a:lstStyle/>
          <a:p>
            <a:r>
              <a:rPr lang="en-GB" dirty="0"/>
              <a:t>Multiple foam layers similar to [Torres2012]</a:t>
            </a:r>
          </a:p>
          <a:p>
            <a:pPr lvl="1"/>
            <a:r>
              <a:rPr lang="en-GB" dirty="0"/>
              <a:t>Found 3 layers required</a:t>
            </a:r>
          </a:p>
          <a:p>
            <a:r>
              <a:rPr lang="en-GB" dirty="0"/>
              <a:t>Modifiers on UVs to animate</a:t>
            </a:r>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48111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Shape</a:t>
            </a:r>
          </a:p>
        </p:txBody>
      </p:sp>
      <p:sp>
        <p:nvSpPr>
          <p:cNvPr id="3" name="Footer Placeholder 2"/>
          <p:cNvSpPr>
            <a:spLocks noGrp="1"/>
          </p:cNvSpPr>
          <p:nvPr>
            <p:ph type="ftr" sz="quarter" idx="11"/>
          </p:nvPr>
        </p:nvSpPr>
        <p:spPr/>
        <p:txBody>
          <a:bodyPr/>
          <a:lstStyle/>
          <a:p>
            <a:r>
              <a:rPr lang="en-GB"/>
              <a:t>Advances in Real-Time Rendering course, Siggraph 2013</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9855"/>
            <a:ext cx="9144000" cy="5143500"/>
          </a:xfrm>
        </p:spPr>
      </p:pic>
    </p:spTree>
    <p:extLst>
      <p:ext uri="{BB962C8B-B14F-4D97-AF65-F5344CB8AC3E}">
        <p14:creationId xmlns:p14="http://schemas.microsoft.com/office/powerpoint/2010/main" val="27657283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Foam</a:t>
            </a:r>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pic>
        <p:nvPicPr>
          <p:cNvPr id="5" name="crests_gen_foam_h264.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267" cy="5143500"/>
          </a:xfrm>
        </p:spPr>
      </p:pic>
    </p:spTree>
    <p:extLst>
      <p:ext uri="{BB962C8B-B14F-4D97-AF65-F5344CB8AC3E}">
        <p14:creationId xmlns:p14="http://schemas.microsoft.com/office/powerpoint/2010/main" val="7399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Tinting</a:t>
            </a:r>
          </a:p>
        </p:txBody>
      </p:sp>
      <p:sp>
        <p:nvSpPr>
          <p:cNvPr id="3" name="Content Placeholder 2"/>
          <p:cNvSpPr>
            <a:spLocks noGrp="1"/>
          </p:cNvSpPr>
          <p:nvPr>
            <p:ph idx="1"/>
          </p:nvPr>
        </p:nvSpPr>
        <p:spPr/>
        <p:txBody>
          <a:bodyPr/>
          <a:lstStyle/>
          <a:p>
            <a:r>
              <a:rPr lang="en-GB" dirty="0"/>
              <a:t>Deep/shallow water colours</a:t>
            </a:r>
          </a:p>
          <a:p>
            <a:r>
              <a:rPr lang="en-GB" dirty="0"/>
              <a:t>Grayscale “height” value interpolates between three colours</a:t>
            </a:r>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10218214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Tinting</a:t>
            </a:r>
          </a:p>
        </p:txBody>
      </p:sp>
      <p:pic>
        <p:nvPicPr>
          <p:cNvPr id="5" name="Content Placeholder 4"/>
          <p:cNvPicPr>
            <a:picLocks noGrp="1" noChangeAspect="1"/>
          </p:cNvPicPr>
          <p:nvPr>
            <p:ph idx="1"/>
          </p:nvPr>
        </p:nvPicPr>
        <p:blipFill>
          <a:blip r:embed="rId3"/>
          <a:stretch>
            <a:fillRect/>
          </a:stretch>
        </p:blipFill>
        <p:spPr>
          <a:xfrm>
            <a:off x="0" y="0"/>
            <a:ext cx="9144000" cy="5143501"/>
          </a:xfrm>
        </p:spPr>
      </p:pic>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12134455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Tinting</a:t>
            </a:r>
          </a:p>
        </p:txBody>
      </p:sp>
      <p:pic>
        <p:nvPicPr>
          <p:cNvPr id="5" name="Content Placeholder 4"/>
          <p:cNvPicPr>
            <a:picLocks noGrp="1" noChangeAspect="1"/>
          </p:cNvPicPr>
          <p:nvPr>
            <p:ph idx="1"/>
          </p:nvPr>
        </p:nvPicPr>
        <p:blipFill>
          <a:blip r:embed="rId3"/>
          <a:stretch>
            <a:fillRect/>
          </a:stretch>
        </p:blipFill>
        <p:spPr>
          <a:xfrm>
            <a:off x="0" y="0"/>
            <a:ext cx="9144000" cy="5143501"/>
          </a:xfrm>
        </p:spPr>
      </p:pic>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9444593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Shading / SSS</a:t>
            </a:r>
          </a:p>
        </p:txBody>
      </p:sp>
      <p:sp>
        <p:nvSpPr>
          <p:cNvPr id="4" name="Content Placeholder 3"/>
          <p:cNvSpPr>
            <a:spLocks noGrp="1"/>
          </p:cNvSpPr>
          <p:nvPr>
            <p:ph idx="1"/>
          </p:nvPr>
        </p:nvSpPr>
        <p:spPr/>
        <p:txBody>
          <a:bodyPr/>
          <a:lstStyle/>
          <a:p>
            <a:r>
              <a:rPr lang="en-GB" dirty="0"/>
              <a:t>Subsurface scattering similar to [Torres2012]</a:t>
            </a:r>
          </a:p>
        </p:txBody>
      </p:sp>
    </p:spTree>
    <p:extLst>
      <p:ext uri="{BB962C8B-B14F-4D97-AF65-F5344CB8AC3E}">
        <p14:creationId xmlns:p14="http://schemas.microsoft.com/office/powerpoint/2010/main" val="150192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 / SSS</a:t>
            </a:r>
          </a:p>
        </p:txBody>
      </p:sp>
      <p:pic>
        <p:nvPicPr>
          <p:cNvPr id="5" name="Content Placeholder 4"/>
          <p:cNvPicPr>
            <a:picLocks noGrp="1" noChangeAspect="1"/>
          </p:cNvPicPr>
          <p:nvPr>
            <p:ph idx="1"/>
          </p:nvPr>
        </p:nvPicPr>
        <p:blipFill>
          <a:blip r:embed="rId3"/>
          <a:stretch>
            <a:fillRect/>
          </a:stretch>
        </p:blipFill>
        <p:spPr>
          <a:xfrm>
            <a:off x="0" y="0"/>
            <a:ext cx="9144000" cy="5143501"/>
          </a:xfrm>
        </p:spPr>
      </p:pic>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166000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Shading / SSS</a:t>
            </a:r>
          </a:p>
        </p:txBody>
      </p:sp>
      <p:pic>
        <p:nvPicPr>
          <p:cNvPr id="5" name="foam_and_SSS_h264.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350"/>
          </a:xfrm>
        </p:spPr>
      </p:pic>
    </p:spTree>
    <p:extLst>
      <p:ext uri="{BB962C8B-B14F-4D97-AF65-F5344CB8AC3E}">
        <p14:creationId xmlns:p14="http://schemas.microsoft.com/office/powerpoint/2010/main" val="402872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Shading</a:t>
            </a:r>
          </a:p>
        </p:txBody>
      </p:sp>
      <p:sp>
        <p:nvSpPr>
          <p:cNvPr id="3" name="Content Placeholder 2"/>
          <p:cNvSpPr>
            <a:spLocks noGrp="1"/>
          </p:cNvSpPr>
          <p:nvPr>
            <p:ph idx="1"/>
          </p:nvPr>
        </p:nvSpPr>
        <p:spPr/>
        <p:txBody>
          <a:bodyPr>
            <a:normAutofit lnSpcReduction="10000"/>
          </a:bodyPr>
          <a:lstStyle/>
          <a:p>
            <a:r>
              <a:rPr lang="en-GB" dirty="0"/>
              <a:t>What worked</a:t>
            </a:r>
          </a:p>
          <a:p>
            <a:pPr lvl="1"/>
            <a:r>
              <a:rPr lang="en-GB" dirty="0"/>
              <a:t>Foam had huge impact</a:t>
            </a:r>
          </a:p>
          <a:p>
            <a:pPr lvl="1"/>
            <a:r>
              <a:rPr lang="en-GB" dirty="0"/>
              <a:t>Deep/shallow colours</a:t>
            </a:r>
          </a:p>
          <a:p>
            <a:r>
              <a:rPr lang="en-GB" dirty="0"/>
              <a:t>What didn’t work</a:t>
            </a:r>
          </a:p>
          <a:p>
            <a:pPr lvl="1"/>
            <a:r>
              <a:rPr lang="en-GB" dirty="0"/>
              <a:t>Add high frequency noise in screen space</a:t>
            </a:r>
          </a:p>
          <a:p>
            <a:pPr lvl="1"/>
            <a:r>
              <a:rPr lang="en-GB" dirty="0"/>
              <a:t>Fake sunlight direction (due to engine constraints)</a:t>
            </a:r>
          </a:p>
          <a:p>
            <a:pPr lvl="1"/>
            <a:endParaRPr lang="en-GB" dirty="0"/>
          </a:p>
        </p:txBody>
      </p:sp>
      <p:sp>
        <p:nvSpPr>
          <p:cNvPr id="4" name="Footer Placeholder 3"/>
          <p:cNvSpPr>
            <a:spLocks noGrp="1"/>
          </p:cNvSpPr>
          <p:nvPr>
            <p:ph type="ftr" sz="quarter" idx="11"/>
          </p:nvPr>
        </p:nvSpPr>
        <p:spPr/>
        <p:txBody>
          <a:bodyPr/>
          <a:lstStyle/>
          <a:p>
            <a:r>
              <a:rPr lang="en-GB"/>
              <a:t>Advances in Real-Time Rendering course, Siggraph 2013</a:t>
            </a:r>
            <a:endParaRPr lang="en-GB" dirty="0"/>
          </a:p>
        </p:txBody>
      </p:sp>
    </p:spTree>
    <p:extLst>
      <p:ext uri="{BB962C8B-B14F-4D97-AF65-F5344CB8AC3E}">
        <p14:creationId xmlns:p14="http://schemas.microsoft.com/office/powerpoint/2010/main" val="24302262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Conclusion</a:t>
            </a:r>
          </a:p>
        </p:txBody>
      </p:sp>
      <p:sp>
        <p:nvSpPr>
          <p:cNvPr id="4" name="Content Placeholder 3"/>
          <p:cNvSpPr>
            <a:spLocks noGrp="1"/>
          </p:cNvSpPr>
          <p:nvPr>
            <p:ph idx="1"/>
          </p:nvPr>
        </p:nvSpPr>
        <p:spPr/>
        <p:txBody>
          <a:bodyPr>
            <a:normAutofit fontScale="92500"/>
          </a:bodyPr>
          <a:lstStyle/>
          <a:p>
            <a:r>
              <a:rPr lang="en-GB" dirty="0"/>
              <a:t>Shape</a:t>
            </a:r>
          </a:p>
          <a:p>
            <a:pPr lvl="1"/>
            <a:r>
              <a:rPr lang="en-GB" dirty="0"/>
              <a:t>Looked at some existing shape descriptions</a:t>
            </a:r>
          </a:p>
          <a:p>
            <a:pPr lvl="1"/>
            <a:r>
              <a:rPr lang="en-GB" dirty="0"/>
              <a:t>Introduced Parabolic Waves</a:t>
            </a:r>
          </a:p>
          <a:p>
            <a:pPr lvl="1"/>
            <a:r>
              <a:rPr lang="en-GB" dirty="0"/>
              <a:t>Extended wave particles to “ripple particles”</a:t>
            </a:r>
          </a:p>
          <a:p>
            <a:pPr lvl="1"/>
            <a:r>
              <a:rPr lang="en-GB" dirty="0"/>
              <a:t>Presented combination of shape descriptions that met visual and design goals in short amount of time</a:t>
            </a:r>
          </a:p>
          <a:p>
            <a:endParaRPr lang="en-GB" dirty="0"/>
          </a:p>
        </p:txBody>
      </p:sp>
    </p:spTree>
    <p:extLst>
      <p:ext uri="{BB962C8B-B14F-4D97-AF65-F5344CB8AC3E}">
        <p14:creationId xmlns:p14="http://schemas.microsoft.com/office/powerpoint/2010/main" val="41604720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Advances in Real-Time Rendering course, Siggraph 2013</a:t>
            </a:r>
            <a:endParaRPr lang="en-GB" dirty="0"/>
          </a:p>
        </p:txBody>
      </p:sp>
      <p:sp>
        <p:nvSpPr>
          <p:cNvPr id="3" name="Title 2"/>
          <p:cNvSpPr>
            <a:spLocks noGrp="1"/>
          </p:cNvSpPr>
          <p:nvPr>
            <p:ph type="title"/>
          </p:nvPr>
        </p:nvSpPr>
        <p:spPr/>
        <p:txBody>
          <a:bodyPr/>
          <a:lstStyle/>
          <a:p>
            <a:r>
              <a:rPr lang="en-GB" dirty="0"/>
              <a:t>Conclusion</a:t>
            </a:r>
          </a:p>
        </p:txBody>
      </p:sp>
      <p:sp>
        <p:nvSpPr>
          <p:cNvPr id="4" name="Content Placeholder 3"/>
          <p:cNvSpPr>
            <a:spLocks noGrp="1"/>
          </p:cNvSpPr>
          <p:nvPr>
            <p:ph idx="1"/>
          </p:nvPr>
        </p:nvSpPr>
        <p:spPr/>
        <p:txBody>
          <a:bodyPr/>
          <a:lstStyle/>
          <a:p>
            <a:r>
              <a:rPr lang="en-GB" dirty="0"/>
              <a:t>Meshing</a:t>
            </a:r>
          </a:p>
          <a:p>
            <a:pPr lvl="1"/>
            <a:r>
              <a:rPr lang="en-GB" dirty="0"/>
              <a:t>Looked at existing techniques (more work req.)</a:t>
            </a:r>
          </a:p>
          <a:p>
            <a:pPr lvl="1"/>
            <a:r>
              <a:rPr lang="en-GB" dirty="0"/>
              <a:t>Introduced Polar Meshing</a:t>
            </a:r>
          </a:p>
          <a:p>
            <a:pPr lvl="1"/>
            <a:r>
              <a:rPr lang="en-GB" dirty="0"/>
              <a:t>Significant reduction of error</a:t>
            </a:r>
          </a:p>
          <a:p>
            <a:pPr lvl="1"/>
            <a:r>
              <a:rPr lang="en-GB" dirty="0"/>
              <a:t>Very suitable for low power devices</a:t>
            </a:r>
          </a:p>
        </p:txBody>
      </p:sp>
    </p:spTree>
    <p:extLst>
      <p:ext uri="{BB962C8B-B14F-4D97-AF65-F5344CB8AC3E}">
        <p14:creationId xmlns:p14="http://schemas.microsoft.com/office/powerpoint/2010/main" val="1302970845"/>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17581</TotalTime>
  <Words>6711</Words>
  <Application>Microsoft Office PowerPoint</Application>
  <PresentationFormat>全屏显示(16:9)</PresentationFormat>
  <Paragraphs>959</Paragraphs>
  <Slides>135</Slides>
  <Notes>110</Notes>
  <HiddenSlides>0</HiddenSlides>
  <MMClips>25</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135</vt:i4>
      </vt:variant>
    </vt:vector>
  </HeadingPairs>
  <TitlesOfParts>
    <vt:vector size="140" baseType="lpstr">
      <vt:lpstr>Estrangelo Edessa</vt:lpstr>
      <vt:lpstr>Arial</vt:lpstr>
      <vt:lpstr>Calibri</vt:lpstr>
      <vt:lpstr>Cambria Math</vt:lpstr>
      <vt:lpstr>Office Theme</vt:lpstr>
      <vt:lpstr>PowerPoint 演示文稿</vt:lpstr>
      <vt:lpstr>Introduction</vt:lpstr>
      <vt:lpstr>The Crew</vt:lpstr>
      <vt:lpstr>Introduction</vt:lpstr>
      <vt:lpstr>Demos</vt:lpstr>
      <vt:lpstr>Introduction</vt:lpstr>
      <vt:lpstr>Overview</vt:lpstr>
      <vt:lpstr>Overview</vt:lpstr>
      <vt:lpstr>Shape</vt:lpstr>
      <vt:lpstr>Shape</vt:lpstr>
      <vt:lpstr>Shape / Fourier Synthesis</vt:lpstr>
      <vt:lpstr>Shape / Fourier Synthesis</vt:lpstr>
      <vt:lpstr>Shape / Fourier Synthesis</vt:lpstr>
      <vt:lpstr>Shape / Fourier Synthesis</vt:lpstr>
      <vt:lpstr>Shape / Trochoids</vt:lpstr>
      <vt:lpstr>Shape / Trochoids</vt:lpstr>
      <vt:lpstr>Shape / Parabolic waves</vt:lpstr>
      <vt:lpstr>Shape / Parabolic waves</vt:lpstr>
      <vt:lpstr>Shape / Parabolic waves</vt:lpstr>
      <vt:lpstr>Shape / Parabolic waves</vt:lpstr>
      <vt:lpstr>Shape / Parabolic waves</vt:lpstr>
      <vt:lpstr>Shape</vt:lpstr>
      <vt:lpstr>Shape / Wave Height Mods</vt:lpstr>
      <vt:lpstr>Shape / Wave Particles</vt:lpstr>
      <vt:lpstr>Shape / Wave Particles</vt:lpstr>
      <vt:lpstr>Shape / Wave Particles</vt:lpstr>
      <vt:lpstr>Shape / Wave Particles</vt:lpstr>
      <vt:lpstr>Shape / Wave Particles</vt:lpstr>
      <vt:lpstr>Shape / Wave Particles</vt:lpstr>
      <vt:lpstr>Shape / LOD</vt:lpstr>
      <vt:lpstr>Shape / LOD</vt:lpstr>
      <vt:lpstr>Shape / LOD</vt:lpstr>
      <vt:lpstr>Shape / Summary</vt:lpstr>
      <vt:lpstr>Overview</vt:lpstr>
      <vt:lpstr>Meshing</vt:lpstr>
      <vt:lpstr>Meshing</vt:lpstr>
      <vt:lpstr>Meshing</vt:lpstr>
      <vt:lpstr>Meshing / Clipmapping</vt:lpstr>
      <vt:lpstr>Meshing / Clipmapping</vt:lpstr>
      <vt:lpstr>Meshing / Projected grid</vt:lpstr>
      <vt:lpstr>Meshing / Projected grid</vt:lpstr>
      <vt:lpstr>Meshing / Projected grid</vt:lpstr>
      <vt:lpstr>PowerPoint 演示文稿</vt:lpstr>
      <vt:lpstr>PowerPoint 演示文稿</vt:lpstr>
      <vt:lpstr>PowerPoint 演示文稿</vt:lpstr>
      <vt:lpstr>Meshing / Projected grid</vt:lpstr>
      <vt:lpstr>Meshing / Polar Meshing</vt:lpstr>
      <vt:lpstr>Meshing / Polar Meshing</vt:lpstr>
      <vt:lpstr>Meshing / Polar Meshing</vt:lpstr>
      <vt:lpstr>Meshing / Polar Meshing</vt:lpstr>
      <vt:lpstr>Meshing / Polar Meshing</vt:lpstr>
      <vt:lpstr>Meshing / Polar Meshing</vt:lpstr>
      <vt:lpstr>Meshing / Polar Meshing</vt:lpstr>
      <vt:lpstr>PowerPoint 演示文稿</vt:lpstr>
      <vt:lpstr>PowerPoint 演示文稿</vt:lpstr>
      <vt:lpstr>Meshing / Polar Meshing</vt:lpstr>
      <vt:lpstr>Meshing / Polar Meshing</vt:lpstr>
      <vt:lpstr>Meshing / Polar Meshing</vt:lpstr>
      <vt:lpstr>Meshing / Polar Meshing</vt:lpstr>
      <vt:lpstr>Meshing / Polar Meshing</vt:lpstr>
      <vt:lpstr>Meshing / Polar Meshing</vt:lpstr>
      <vt:lpstr>Meshing / Polar Meshing</vt:lpstr>
      <vt:lpstr>PowerPoint 演示文稿</vt:lpstr>
      <vt:lpstr>PowerPoint 演示文稿</vt:lpstr>
      <vt:lpstr>PowerPoint 演示文稿</vt:lpstr>
      <vt:lpstr>PowerPoint 演示文稿</vt:lpstr>
      <vt:lpstr>Meshing / Polar Meshing</vt:lpstr>
      <vt:lpstr>Meshing / Polar Meshing</vt:lpstr>
      <vt:lpstr>Meshing / Polar Meshing</vt:lpstr>
      <vt:lpstr>Meshing / Polar Meshing</vt:lpstr>
      <vt:lpstr>Meshing / Polar Meshing</vt:lpstr>
      <vt:lpstr>Meshing / Polar Meshing</vt:lpstr>
      <vt:lpstr>Meshing / Polar Meshing</vt:lpstr>
      <vt:lpstr>Meshing / Polar Meshing</vt:lpstr>
      <vt:lpstr>Meshing / Polar Meshing</vt:lpstr>
      <vt:lpstr>Meshing / Polar Meshing</vt:lpstr>
      <vt:lpstr>Meshing / Polar Meshing</vt:lpstr>
      <vt:lpstr>Meshing / Polar Meshing</vt:lpstr>
      <vt:lpstr>Meshing / Summary</vt:lpstr>
      <vt:lpstr>Overview</vt:lpstr>
      <vt:lpstr>Shading / Composition</vt:lpstr>
      <vt:lpstr>Shading / Composition</vt:lpstr>
      <vt:lpstr>Shading / Composition</vt:lpstr>
      <vt:lpstr>Shading / Composition</vt:lpstr>
      <vt:lpstr>Shading / Composition</vt:lpstr>
      <vt:lpstr>Shading / Composition</vt:lpstr>
      <vt:lpstr>Shading / Foam</vt:lpstr>
      <vt:lpstr>Shading / Foam</vt:lpstr>
      <vt:lpstr>Shading / Foam</vt:lpstr>
      <vt:lpstr>Shading / Foam</vt:lpstr>
      <vt:lpstr>Shading / Tinting</vt:lpstr>
      <vt:lpstr>Shading / Tinting</vt:lpstr>
      <vt:lpstr>Shading / Tinting</vt:lpstr>
      <vt:lpstr>Shading / SSS</vt:lpstr>
      <vt:lpstr>Shading / SSS</vt:lpstr>
      <vt:lpstr>Shading / SSS</vt:lpstr>
      <vt:lpstr>Shading</vt:lpstr>
      <vt:lpstr>Conclusion</vt:lpstr>
      <vt:lpstr>Conclusion</vt:lpstr>
      <vt:lpstr>Conclusion</vt:lpstr>
      <vt:lpstr>Conclusion</vt:lpstr>
      <vt:lpstr>Conclusion</vt:lpstr>
      <vt:lpstr>Demos</vt:lpstr>
      <vt:lpstr>Appendix</vt:lpstr>
      <vt:lpstr>Contact</vt:lpstr>
      <vt:lpstr>References</vt:lpstr>
      <vt:lpstr>Appendix</vt:lpstr>
      <vt:lpstr>Sampling Trochoids</vt:lpstr>
      <vt:lpstr>Sampling Trochoids</vt:lpstr>
      <vt:lpstr>Sampling Displacement Maps</vt:lpstr>
      <vt:lpstr>Adapting Sampling to Shape</vt:lpstr>
      <vt:lpstr>Adapting Sampling to Shape</vt:lpstr>
      <vt:lpstr>Adapting Sampling to Shape</vt:lpstr>
      <vt:lpstr>Parabolic Wave Equations</vt:lpstr>
      <vt:lpstr>Parabolic Wave Equations</vt:lpstr>
      <vt:lpstr>Sampling Wave Particles</vt:lpstr>
      <vt:lpstr>Sampling Wave Particles</vt:lpstr>
      <vt:lpstr>Sampling Wave Particles</vt:lpstr>
      <vt:lpstr>Sampling Wave Particles</vt:lpstr>
      <vt:lpstr>Physics Considerations</vt:lpstr>
      <vt:lpstr>Physics Considerations</vt:lpstr>
      <vt:lpstr>Physics Considerations</vt:lpstr>
      <vt:lpstr>Detail Curve</vt:lpstr>
      <vt:lpstr>Detail Curve</vt:lpstr>
      <vt:lpstr>Detail Curve</vt:lpstr>
      <vt:lpstr>Detail Curve</vt:lpstr>
      <vt:lpstr>Detail Curve</vt:lpstr>
      <vt:lpstr>Detail Curve</vt:lpstr>
      <vt:lpstr>Detail Curve</vt:lpstr>
      <vt:lpstr>Meshing / Screen Coverage</vt:lpstr>
      <vt:lpstr>Meshing / Screen Coverage</vt:lpstr>
      <vt:lpstr>Meshing / Polar Meshing</vt:lpstr>
      <vt:lpstr>Meshing / Polar Meshing</vt:lpstr>
      <vt:lpstr>Meshing / Polar Meshing</vt:lpstr>
      <vt:lpstr>Refraction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thecowhunter@gmail.com</dc:creator>
  <cp:lastModifiedBy>浅 墨</cp:lastModifiedBy>
  <cp:revision>316</cp:revision>
  <dcterms:created xsi:type="dcterms:W3CDTF">2013-07-01T18:20:19Z</dcterms:created>
  <dcterms:modified xsi:type="dcterms:W3CDTF">2021-10-31T06:27:58Z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59474769</vt:lpwstr>
  </property>
  <property fmtid="{D5CDD505-2E9C-101B-9397-08002B2CF9AE}" name="NXPowerLiteSettings" pid="3">
    <vt:lpwstr>E700052003A000</vt:lpwstr>
  </property>
  <property fmtid="{D5CDD505-2E9C-101B-9397-08002B2CF9AE}" name="NXPowerLiteVersion" pid="4">
    <vt:lpwstr>D9.1.0</vt:lpwstr>
  </property>
</Properties>
</file>